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74" r:id="rId4"/>
    <p:sldId id="275" r:id="rId5"/>
    <p:sldId id="277" r:id="rId6"/>
    <p:sldId id="276" r:id="rId7"/>
    <p:sldId id="287" r:id="rId8"/>
    <p:sldId id="288" r:id="rId9"/>
    <p:sldId id="289" r:id="rId10"/>
    <p:sldId id="311" r:id="rId11"/>
    <p:sldId id="292" r:id="rId12"/>
    <p:sldId id="293" r:id="rId13"/>
    <p:sldId id="306" r:id="rId14"/>
    <p:sldId id="308" r:id="rId15"/>
    <p:sldId id="307" r:id="rId16"/>
    <p:sldId id="294" r:id="rId17"/>
    <p:sldId id="296" r:id="rId18"/>
    <p:sldId id="310" r:id="rId19"/>
    <p:sldId id="299" r:id="rId20"/>
    <p:sldId id="30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73A8"/>
    <a:srgbClr val="4D89C8"/>
    <a:srgbClr val="67CCE6"/>
    <a:srgbClr val="4D8BC8"/>
    <a:srgbClr val="C41E2C"/>
    <a:srgbClr val="79101E"/>
    <a:srgbClr val="A3C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8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508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F2709A-8635-47D2-9C07-E0B81FFE0688}" type="datetimeFigureOut">
              <a:rPr lang="en-US" altLang="en-US"/>
              <a:pPr/>
              <a:t>4/4/2016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439C046A-D425-4ECC-BC74-EFB73E068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2DB47FB-9486-4643-AF8B-1FD94541A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742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6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379143" cy="1447800"/>
          </a:xfrm>
          <a:prstGeom prst="rect">
            <a:avLst/>
          </a:prstGeom>
        </p:spPr>
        <p:txBody>
          <a:bodyPr anchor="ctr" anchorCtr="0"/>
          <a:lstStyle>
            <a:lvl1pPr>
              <a:defRPr sz="3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00200"/>
            <a:ext cx="7799438" cy="46482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3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5119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0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4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9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91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1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0">
            <a:gsLst>
              <a:gs pos="0">
                <a:srgbClr val="4D89C8"/>
              </a:gs>
              <a:gs pos="100000">
                <a:srgbClr val="67CCE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7391400" y="6248400"/>
            <a:ext cx="1625600" cy="246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D86096EA-B662-44A5-8EFA-1F437764A9CC}" type="slidenum">
              <a:rPr lang="en-US" altLang="en-US" sz="1000" b="1">
                <a:solidFill>
                  <a:schemeClr val="bg2"/>
                </a:solidFill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chemeClr val="bg2"/>
              </a:solidFill>
            </a:endParaRP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76200" y="6124575"/>
            <a:ext cx="1625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000" smtClean="0">
                <a:solidFill>
                  <a:schemeClr val="bg2"/>
                </a:solidFill>
              </a:rPr>
              <a:t>WABIP.com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ChangeArrowheads="1"/>
          </p:cNvSpPr>
          <p:nvPr userDrawn="1"/>
        </p:nvSpPr>
        <p:spPr bwMode="auto">
          <a:xfrm>
            <a:off x="0" y="1447800"/>
            <a:ext cx="9144000" cy="152400"/>
          </a:xfrm>
          <a:prstGeom prst="rect">
            <a:avLst/>
          </a:prstGeom>
          <a:gradFill rotWithShape="0">
            <a:gsLst>
              <a:gs pos="0">
                <a:srgbClr val="2073A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31" name="TextBox 3"/>
          <p:cNvSpPr txBox="1">
            <a:spLocks noChangeArrowheads="1"/>
          </p:cNvSpPr>
          <p:nvPr userDrawn="1"/>
        </p:nvSpPr>
        <p:spPr bwMode="auto">
          <a:xfrm>
            <a:off x="1066800" y="439738"/>
            <a:ext cx="1447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Rare Lung, Pleura </a:t>
            </a:r>
          </a:p>
          <a:p>
            <a:pPr eaLnBrk="1" hangingPunct="1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and Airway Disorders</a:t>
            </a:r>
            <a:endParaRPr lang="en-US" sz="1100" dirty="0" smtClean="0">
              <a:solidFill>
                <a:schemeClr val="bg1"/>
              </a:solidFill>
            </a:endParaRPr>
          </a:p>
        </p:txBody>
      </p:sp>
      <p:sp>
        <p:nvSpPr>
          <p:cNvPr id="1032" name="Rectangle 4"/>
          <p:cNvSpPr>
            <a:spLocks noChangeArrowheads="1"/>
          </p:cNvSpPr>
          <p:nvPr userDrawn="1"/>
        </p:nvSpPr>
        <p:spPr bwMode="auto">
          <a:xfrm>
            <a:off x="2743200" y="152400"/>
            <a:ext cx="9525" cy="1098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6988"/>
            <a:ext cx="17510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3185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</a:rPr>
              <a:t>Rare 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</a:rPr>
              <a:t>Airway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</a:rPr>
              <a:t>Tumors - Malignant</a:t>
            </a:r>
            <a:endParaRPr lang="en-US" b="1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sz="2200" dirty="0" smtClean="0">
                <a:solidFill>
                  <a:schemeClr val="bg1"/>
                </a:solidFill>
                <a:latin typeface="+mn-lt"/>
                <a:ea typeface="+mn-ea"/>
              </a:rPr>
              <a:t>Marwan 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</a:rPr>
              <a:t>Saoud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</a:rPr>
              <a:t> MD, </a:t>
            </a:r>
          </a:p>
          <a:p>
            <a:pPr algn="ctr">
              <a:defRPr/>
            </a:pP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</a:rPr>
              <a:t>Kassem Harris MD, FCCP</a:t>
            </a:r>
          </a:p>
          <a:p>
            <a:pPr algn="ctr">
              <a:defRPr/>
            </a:pPr>
            <a:endParaRPr lang="en-US" dirty="0" smtClean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</a:rPr>
              <a:t>Co-Chair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</a:rPr>
              <a:t>: WABIP Rare Lung, Pleura &amp; Airway Disorders</a:t>
            </a: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schemeClr val="bg1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sz="3500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600200"/>
            <a:ext cx="4597400" cy="4607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1905000"/>
            <a:ext cx="3733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Both"/>
            </a:pPr>
            <a:r>
              <a:rPr lang="en-US" sz="1600" dirty="0" smtClean="0"/>
              <a:t>Computed </a:t>
            </a:r>
            <a:r>
              <a:rPr lang="en-US" sz="1600" dirty="0"/>
              <a:t>tomography (CT) revealed chronic </a:t>
            </a:r>
            <a:r>
              <a:rPr lang="en-US" sz="1600" dirty="0" err="1"/>
              <a:t>pyothorax</a:t>
            </a:r>
            <a:r>
              <a:rPr lang="en-US" sz="1600" dirty="0"/>
              <a:t> with calcified foci on the right and a mass inside the bronchus intermedius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UcParenBoth"/>
            </a:pPr>
            <a:r>
              <a:rPr lang="en-US" sz="1600" dirty="0" smtClean="0"/>
              <a:t>Flexible </a:t>
            </a:r>
            <a:r>
              <a:rPr lang="en-US" sz="1600" dirty="0"/>
              <a:t>bronchoscopy identified an endobronchial tumor obstructing the bronchus intermedius. </a:t>
            </a:r>
            <a:endParaRPr lang="en-US" sz="1600" dirty="0" smtClean="0"/>
          </a:p>
          <a:p>
            <a:pPr marL="342900" indent="-342900">
              <a:buAutoNum type="alphaUcParenBoth"/>
            </a:pPr>
            <a:r>
              <a:rPr lang="en-US" sz="1600" dirty="0" smtClean="0"/>
              <a:t>Positron </a:t>
            </a:r>
            <a:r>
              <a:rPr lang="en-US" sz="1600" dirty="0"/>
              <a:t>emission tomography with [18F] fluoro-2-deoxyglucose and CT revealed uptake at the endobronchial tumor</a:t>
            </a:r>
            <a:r>
              <a:rPr lang="en-US" sz="1600" dirty="0" smtClean="0"/>
              <a:t>.</a:t>
            </a:r>
          </a:p>
          <a:p>
            <a:pPr marL="342900" indent="-342900">
              <a:buAutoNum type="alphaUcParenBoth"/>
            </a:pPr>
            <a:r>
              <a:rPr lang="en-US" sz="1600" dirty="0" smtClean="0"/>
              <a:t> CT </a:t>
            </a:r>
            <a:r>
              <a:rPr lang="en-US" sz="1600" dirty="0"/>
              <a:t>after the chemotherapy demonstrated that the endobronchial tumor markedly diminished.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48200" y="6324600"/>
            <a:ext cx="3192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sz="1000" dirty="0" smtClean="0"/>
              <a:t>Matsumoto et al. </a:t>
            </a:r>
            <a:r>
              <a:rPr lang="en-US" altLang="en-US" sz="1000" i="1" dirty="0" smtClean="0"/>
              <a:t>Respirol </a:t>
            </a:r>
            <a:r>
              <a:rPr lang="en-US" altLang="en-US" sz="1000" i="1" dirty="0"/>
              <a:t>Case Rep</a:t>
            </a:r>
            <a:r>
              <a:rPr lang="en-US" altLang="en-US" sz="1000" dirty="0"/>
              <a:t> 2015; </a:t>
            </a:r>
            <a:r>
              <a:rPr lang="en-US" altLang="en-US" sz="1000" b="1" dirty="0"/>
              <a:t>3</a:t>
            </a:r>
            <a:r>
              <a:rPr lang="en-US" altLang="en-US" sz="1000" dirty="0"/>
              <a:t>(2): 44-7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37933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T-cell Lymphoma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1405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Myoepithelial Carcinoma</a:t>
            </a:r>
            <a:endParaRPr lang="en-US" dirty="0">
              <a:ea typeface="+mj-ea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133600"/>
            <a:ext cx="7848600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Malignant salivary gland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20 cases reported, Male:Female ratio  of 1:1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Detected as opaque shadows with defined borders on x-ray and CT scans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smooth, vascular mass with defined borders on 	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Histology consistent with glandular differentiation with dual epithelial and 	myoepithelial cell population; occasional atypia and increased mitotic 	figures seen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p-53 and c-Kit (CD117)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Surgical resection is the preferred treatment modality </a:t>
            </a:r>
          </a:p>
          <a:p>
            <a:pPr eaLnBrk="1" hangingPunct="1">
              <a:lnSpc>
                <a:spcPct val="120000"/>
              </a:lnSpc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545138" y="6078538"/>
            <a:ext cx="24558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Arch </a:t>
            </a:r>
            <a:r>
              <a:rPr lang="en-US" altLang="en-US" sz="1000" i="1" dirty="0" err="1"/>
              <a:t>Pathol</a:t>
            </a:r>
            <a:r>
              <a:rPr lang="en-US" altLang="en-US" sz="1000" i="1" dirty="0"/>
              <a:t> Lab Med</a:t>
            </a:r>
            <a:r>
              <a:rPr lang="en-US" altLang="en-US" sz="1000" dirty="0"/>
              <a:t> 2004; </a:t>
            </a:r>
            <a:r>
              <a:rPr lang="en-US" altLang="en-US" sz="1000" b="1" dirty="0"/>
              <a:t>128</a:t>
            </a:r>
            <a:r>
              <a:rPr lang="en-US" altLang="en-US" sz="1000" dirty="0"/>
              <a:t>(1): 92-4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248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Mucoepidermoid Carcinoma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905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20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ea typeface="ＭＳ Ｐゴシック" panose="020B0600070205080204" pitchFamily="50" charset="-128"/>
              </a:rPr>
              <a:t>Malignant salivary gland tumor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Reported in younger population (&lt;30 years of age), equal in males and 	females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ovoid or lobulated polypoid nodules on x-ray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</a:t>
            </a:r>
            <a:r>
              <a:rPr lang="en-US" altLang="en-US" sz="18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Have the characteristic "</a:t>
            </a:r>
            <a:r>
              <a:rPr lang="en-US" altLang="en-US" sz="1800" b="1" i="1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pneumonic consolidation</a:t>
            </a:r>
            <a:r>
              <a:rPr lang="ja-JP" altLang="en-US" sz="18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”</a:t>
            </a:r>
            <a:r>
              <a:rPr lang="en-US" altLang="ja-JP" sz="18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 and "</a:t>
            </a:r>
            <a:r>
              <a:rPr lang="en-US" altLang="ja-JP" sz="1800" b="1" i="1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punctuate 	calcifications</a:t>
            </a:r>
            <a:r>
              <a:rPr lang="en-US" altLang="ja-JP" sz="18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t>" on CT scan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 glossy, non-vascular mass on bronchoscopy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Histology consistent with mucus-secreting cells, squamous cells and 	intermediate cells 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Bronchoscopic resection</a:t>
            </a:r>
          </a:p>
          <a:p>
            <a:pPr marL="800100" lvl="1" indent="-342900" eaLnBrk="1" hangingPunct="1">
              <a:lnSpc>
                <a:spcPct val="11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257800" y="5849938"/>
            <a:ext cx="2597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Arch Pathol Lab Med</a:t>
            </a:r>
            <a:r>
              <a:rPr lang="en-US" altLang="en-US" sz="1000"/>
              <a:t> 2007; </a:t>
            </a:r>
            <a:r>
              <a:rPr lang="en-US" altLang="en-US" sz="1000" b="1"/>
              <a:t>131</a:t>
            </a:r>
            <a:r>
              <a:rPr lang="en-US" altLang="en-US" sz="1000"/>
              <a:t>(9): 1400-4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257800" y="6078538"/>
            <a:ext cx="21224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Mod Pathol</a:t>
            </a:r>
            <a:r>
              <a:rPr lang="en-US" altLang="en-US" sz="1000"/>
              <a:t> 2014; </a:t>
            </a:r>
            <a:r>
              <a:rPr lang="en-US" altLang="en-US" sz="1000" b="1"/>
              <a:t>27</a:t>
            </a:r>
            <a:r>
              <a:rPr lang="en-US" altLang="en-US" sz="1000"/>
              <a:t>(11): 1479-88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Mucoepidermoid</a:t>
            </a:r>
            <a:r>
              <a:rPr lang="en-US" dirty="0" smtClean="0">
                <a:ea typeface="+mj-ea"/>
              </a:rPr>
              <a:t> Carcinoma</a:t>
            </a:r>
            <a:endParaRPr lang="en-US" dirty="0">
              <a:ea typeface="+mj-ea"/>
            </a:endParaRPr>
          </a:p>
        </p:txBody>
      </p:sp>
      <p:pic>
        <p:nvPicPr>
          <p:cNvPr id="286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870" y="1828800"/>
            <a:ext cx="563146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304800" y="2940050"/>
            <a:ext cx="2590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2000" b="1"/>
              <a:t>Left main stem completely occluded with mucoepidermoid tumor</a:t>
            </a:r>
          </a:p>
        </p:txBody>
      </p:sp>
      <p:cxnSp>
        <p:nvCxnSpPr>
          <p:cNvPr id="28676" name="Straight Arrow Connector 3"/>
          <p:cNvCxnSpPr>
            <a:cxnSpLocks noChangeShapeType="1"/>
          </p:cNvCxnSpPr>
          <p:nvPr/>
        </p:nvCxnSpPr>
        <p:spPr bwMode="auto">
          <a:xfrm flipH="1">
            <a:off x="4953000" y="2286000"/>
            <a:ext cx="762000" cy="83820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Mucoepidermoid</a:t>
            </a:r>
            <a:r>
              <a:rPr lang="en-US" dirty="0" smtClean="0">
                <a:ea typeface="+mj-ea"/>
              </a:rPr>
              <a:t> Carcinoma</a:t>
            </a:r>
            <a:endParaRPr lang="en-US" dirty="0">
              <a:ea typeface="+mj-ea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/>
          <a:stretch>
            <a:fillRect/>
          </a:stretch>
        </p:blipFill>
        <p:spPr bwMode="auto">
          <a:xfrm>
            <a:off x="4648200" y="1676400"/>
            <a:ext cx="4362450" cy="3581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6" t="22652" r="15076" b="17052"/>
          <a:stretch>
            <a:fillRect/>
          </a:stretch>
        </p:blipFill>
        <p:spPr bwMode="auto">
          <a:xfrm>
            <a:off x="131763" y="1703388"/>
            <a:ext cx="4364037" cy="35575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152400" y="5334000"/>
            <a:ext cx="43434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 b="1"/>
              <a:t>Axial chest CT showing a highly vascularized left main stem occlusive mucoepidermoid tumor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4572000" y="5334000"/>
            <a:ext cx="449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500" b="1"/>
              <a:t>Coronal chest CT showing a complete obstruction of the left main stem with mucoepidermoid tumor </a:t>
            </a:r>
          </a:p>
        </p:txBody>
      </p:sp>
      <p:cxnSp>
        <p:nvCxnSpPr>
          <p:cNvPr id="29702" name="Straight Arrow Connector 3"/>
          <p:cNvCxnSpPr>
            <a:cxnSpLocks noChangeShapeType="1"/>
          </p:cNvCxnSpPr>
          <p:nvPr/>
        </p:nvCxnSpPr>
        <p:spPr bwMode="auto">
          <a:xfrm flipH="1">
            <a:off x="2743200" y="2971800"/>
            <a:ext cx="3810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3" name="Straight Arrow Connector 14"/>
          <p:cNvCxnSpPr>
            <a:cxnSpLocks noChangeShapeType="1"/>
          </p:cNvCxnSpPr>
          <p:nvPr/>
        </p:nvCxnSpPr>
        <p:spPr bwMode="auto">
          <a:xfrm flipH="1">
            <a:off x="7010400" y="2819400"/>
            <a:ext cx="381000" cy="3810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Mucoepidermoid</a:t>
            </a:r>
            <a:r>
              <a:rPr lang="en-US" dirty="0" smtClean="0">
                <a:ea typeface="+mj-ea"/>
              </a:rPr>
              <a:t> Carcinoma</a:t>
            </a:r>
            <a:endParaRPr lang="en-US" dirty="0">
              <a:ea typeface="+mj-ea"/>
            </a:endParaRP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105400" cy="399097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52400" y="3048000"/>
            <a:ext cx="3048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800" b="1"/>
              <a:t>Neoplastic tissue composed of round to oval epithelioid cells and occasional goblet cells punctuated by mucin containing cystic spaces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Adenoid Cystic Carcinoma</a:t>
            </a:r>
            <a:endParaRPr lang="en-US" dirty="0">
              <a:ea typeface="+mj-ea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8077200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Malignant salivary gland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Equal prevalence in males and females, mean age of 46 years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Detectable on x-ray and CT as well as positive uptake on PET scan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Appears a nodular, vascular lesion with characteristic </a:t>
            </a:r>
            <a:r>
              <a:rPr lang="ja-JP" altLang="en-US" sz="1800" dirty="0" smtClean="0">
                <a:ea typeface="ＭＳ Ｐゴシック" panose="020B0600070205080204" pitchFamily="50" charset="-128"/>
              </a:rPr>
              <a:t>“</a:t>
            </a:r>
            <a:r>
              <a:rPr lang="en-US" altLang="ja-JP" sz="1800" dirty="0" smtClean="0">
                <a:ea typeface="ＭＳ Ｐゴシック" panose="020B0600070205080204" pitchFamily="50" charset="-128"/>
              </a:rPr>
              <a:t>ice-berg</a:t>
            </a:r>
            <a:r>
              <a:rPr lang="ja-JP" altLang="en-US" sz="1800" dirty="0" smtClean="0">
                <a:ea typeface="ＭＳ Ｐゴシック" panose="020B0600070205080204" pitchFamily="50" charset="-128"/>
              </a:rPr>
              <a:t>”</a:t>
            </a:r>
            <a:r>
              <a:rPr lang="en-US" altLang="ja-JP" sz="1800" dirty="0" smtClean="0">
                <a:ea typeface="ＭＳ Ｐゴシック" panose="020B0600070205080204" pitchFamily="50" charset="-128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  appearance on 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Biopsy is the definitive diagnosis with 3 histological cell subtypes: </a:t>
            </a:r>
            <a:r>
              <a:rPr lang="en-US" altLang="en-US" sz="1600" b="1" i="1" dirty="0" smtClean="0">
                <a:solidFill>
                  <a:srgbClr val="4D89C8"/>
                </a:solidFill>
                <a:ea typeface="ＭＳ Ｐゴシック" panose="020B0600070205080204" pitchFamily="50" charset="-128"/>
              </a:rPr>
              <a:t>Tubular ,  	Cribriform </a:t>
            </a:r>
            <a:r>
              <a:rPr lang="en-US" altLang="en-US" sz="1600" b="1" dirty="0" smtClean="0">
                <a:ea typeface="ＭＳ Ｐゴシック" panose="020B0600070205080204" pitchFamily="50" charset="-128"/>
              </a:rPr>
              <a:t>and</a:t>
            </a:r>
            <a:r>
              <a:rPr lang="en-US" altLang="en-US" sz="1600" b="1" i="1" dirty="0" smtClean="0">
                <a:solidFill>
                  <a:srgbClr val="4D89C8"/>
                </a:solidFill>
                <a:ea typeface="ＭＳ Ｐゴシック" panose="020B0600070205080204" pitchFamily="50" charset="-128"/>
              </a:rPr>
              <a:t> Solid </a:t>
            </a:r>
            <a:r>
              <a:rPr lang="en-US" altLang="en-US" sz="1600" b="1" dirty="0" smtClean="0">
                <a:ea typeface="ＭＳ Ｐゴシック" panose="020B0600070205080204" pitchFamily="50" charset="-128"/>
              </a:rPr>
              <a:t>(most aggressive)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Tissue stains positive for keratin, CK7, CD117S‑100, and SMA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dirty="0" smtClean="0">
                <a:ea typeface="Arial" panose="020B0604020202020204" pitchFamily="34" charset="0"/>
              </a:rPr>
              <a:t>Surgical resection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dirty="0" smtClean="0">
                <a:ea typeface="Arial" panose="020B0604020202020204" pitchFamily="34" charset="0"/>
              </a:rPr>
              <a:t>Bronchoscopic resection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r>
              <a:rPr lang="en-US" altLang="en-US" sz="1600" dirty="0" smtClean="0">
                <a:ea typeface="Arial" panose="020B0604020202020204" pitchFamily="34" charset="0"/>
              </a:rPr>
              <a:t>Pneumonectomy if there is extensive bronchial involvement </a:t>
            </a: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endParaRPr lang="en-US" altLang="en-US" sz="1600" dirty="0" smtClean="0">
              <a:ea typeface="Arial" panose="020B0604020202020204" pitchFamily="34" charset="0"/>
            </a:endParaRPr>
          </a:p>
          <a:p>
            <a:pPr marL="800100" lvl="1" indent="-342900" eaLnBrk="1" hangingPunct="1">
              <a:lnSpc>
                <a:spcPct val="120000"/>
              </a:lnSpc>
              <a:buFontTx/>
              <a:buAutoNum type="arabicPeriod"/>
            </a:pPr>
            <a:endParaRPr lang="en-US" altLang="en-US" sz="1600" dirty="0" smtClean="0">
              <a:ea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en-US" sz="2000" dirty="0" smtClean="0">
              <a:ea typeface="ＭＳ Ｐゴシック" panose="020B0600070205080204" pitchFamily="50" charset="-128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410200" y="6172200"/>
            <a:ext cx="19177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Oncol </a:t>
            </a:r>
            <a:r>
              <a:rPr lang="en-US" altLang="en-US" sz="1000" i="1" dirty="0" err="1"/>
              <a:t>Lett</a:t>
            </a:r>
            <a:r>
              <a:rPr lang="en-US" altLang="en-US" sz="1000" dirty="0"/>
              <a:t> 2015; </a:t>
            </a:r>
            <a:r>
              <a:rPr lang="en-US" altLang="en-US" sz="1000" b="1" dirty="0"/>
              <a:t>9</a:t>
            </a:r>
            <a:r>
              <a:rPr lang="en-US" altLang="en-US" sz="1000" dirty="0"/>
              <a:t>(3): 1475-81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257800" y="5943600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Clin Oncol (R Coll Radiol)</a:t>
            </a:r>
            <a:r>
              <a:rPr lang="en-US" altLang="en-US" sz="1000"/>
              <a:t> 2015; </a:t>
            </a:r>
            <a:r>
              <a:rPr lang="en-US" altLang="en-US" sz="1000" b="1"/>
              <a:t>27</a:t>
            </a:r>
            <a:r>
              <a:rPr lang="en-US" altLang="en-US" sz="1000"/>
              <a:t>(12): 732-40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Carcinoid Tumor</a:t>
            </a:r>
            <a:endParaRPr lang="en-US" dirty="0">
              <a:ea typeface="+mj-ea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9050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Malignant epithelial cell tumor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Prevalent in younger population (&lt;35 years of age)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spherical or ovoid nodules on radiological imaging with 	vascular enhancement on CT scan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large polypoid lesion with narrow stalk arising from the 	lumen on bronchoscopy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with intra-cytoplasmic granules on 	electron microscope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chromogranin and synaptophysin 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600" smtClean="0">
                <a:ea typeface="Arial" panose="020B0604020202020204" pitchFamily="34" charset="0"/>
              </a:rPr>
              <a:t>Surgical resection </a:t>
            </a:r>
          </a:p>
          <a:p>
            <a:pPr lvl="1"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en-US" sz="1600" smtClean="0">
                <a:ea typeface="Arial" panose="020B0604020202020204" pitchFamily="34" charset="0"/>
              </a:rPr>
              <a:t>Bronchoscopic ablation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562600" y="5791200"/>
            <a:ext cx="22748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Mayo Clin Proc</a:t>
            </a:r>
            <a:r>
              <a:rPr lang="en-US" altLang="en-US" sz="1000"/>
              <a:t> 1993; </a:t>
            </a:r>
            <a:r>
              <a:rPr lang="en-US" altLang="en-US" sz="1000" b="1"/>
              <a:t>68</a:t>
            </a:r>
            <a:r>
              <a:rPr lang="en-US" altLang="en-US" sz="1000"/>
              <a:t>(8): 795-803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562600" y="6019800"/>
            <a:ext cx="2482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Case Rep Pulmonol</a:t>
            </a:r>
            <a:r>
              <a:rPr lang="en-US" altLang="en-US" sz="1000"/>
              <a:t> 2014; </a:t>
            </a:r>
            <a:r>
              <a:rPr lang="en-US" altLang="en-US" sz="1000" b="1"/>
              <a:t>2014</a:t>
            </a:r>
            <a:r>
              <a:rPr lang="en-US" altLang="en-US" sz="1000"/>
              <a:t>: 349707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6172200" cy="1447800"/>
          </a:xfrm>
        </p:spPr>
        <p:txBody>
          <a:bodyPr/>
          <a:lstStyle/>
          <a:p>
            <a:r>
              <a:rPr lang="en-US" dirty="0"/>
              <a:t>Carcinoid Tumor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939992" cy="305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057400"/>
            <a:ext cx="2952440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334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Carcinoid tumor of the right middle lobe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5257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Radial Endobronchial Ultrasound showing the highly vascularized tumor (arrows).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81800" y="3200400"/>
            <a:ext cx="381000" cy="304800"/>
          </a:xfrm>
          <a:prstGeom prst="straightConnector1">
            <a:avLst/>
          </a:prstGeom>
          <a:gradFill rotWithShape="1">
            <a:gsLst>
              <a:gs pos="0">
                <a:srgbClr val="2073A8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248400" y="4038600"/>
            <a:ext cx="152400" cy="381000"/>
          </a:xfrm>
          <a:prstGeom prst="straightConnector1">
            <a:avLst/>
          </a:prstGeom>
          <a:gradFill rotWithShape="1">
            <a:gsLst>
              <a:gs pos="0">
                <a:srgbClr val="2073A8"/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7496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Outcomes</a:t>
            </a:r>
            <a:endParaRPr lang="en-US" dirty="0">
              <a:ea typeface="+mj-ea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609600" y="1981200"/>
            <a:ext cx="7799388" cy="46482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RATs prognosis depend on multiple factors: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800" smtClean="0">
                <a:solidFill>
                  <a:srgbClr val="2073A8"/>
                </a:solidFill>
                <a:ea typeface="Arial" panose="020B0604020202020204" pitchFamily="34" charset="0"/>
              </a:rPr>
              <a:t> </a:t>
            </a: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Tumor malignant potential	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Tumor location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Patient</a:t>
            </a:r>
            <a:r>
              <a:rPr lang="ja-JP" altLang="en-US" sz="1600" b="1" smtClean="0">
                <a:solidFill>
                  <a:srgbClr val="2073A8"/>
                </a:solidFill>
                <a:ea typeface="ＭＳ Ｐゴシック" panose="020B0600070205080204" pitchFamily="50" charset="-128"/>
              </a:rPr>
              <a:t>’</a:t>
            </a:r>
            <a:r>
              <a:rPr lang="en-US" altLang="ja-JP" sz="1600" b="1" smtClean="0">
                <a:solidFill>
                  <a:srgbClr val="2073A8"/>
                </a:solidFill>
                <a:ea typeface="ＭＳ Ｐゴシック" panose="020B0600070205080204" pitchFamily="50" charset="-128"/>
              </a:rPr>
              <a:t>s co-morbidities </a:t>
            </a:r>
          </a:p>
          <a:p>
            <a:pPr lvl="1"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en-US" sz="1600" b="1" smtClean="0">
                <a:solidFill>
                  <a:srgbClr val="2073A8"/>
                </a:solidFill>
                <a:ea typeface="Arial" panose="020B0604020202020204" pitchFamily="34" charset="0"/>
              </a:rPr>
              <a:t> Risks of treatment modality </a:t>
            </a:r>
            <a:endParaRPr lang="en-US" altLang="en-US" sz="1800" b="1" smtClean="0">
              <a:ea typeface="Arial" panose="020B0604020202020204" pitchFamily="34" charset="0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Benign tumors are usually localized and amendable to resection with no 	or minimal risk of recurrence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Outcome of malignant tumors depend mainly on lymph node and 	adjacent tissue metastasis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Tumors found on the carina have poor prognosis due to the high risk of 	surgical resection attributed to the anatomical feasibility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943600" y="6124575"/>
            <a:ext cx="3581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Intern Med</a:t>
            </a:r>
            <a:r>
              <a:rPr lang="en-US" altLang="en-US" sz="1000"/>
              <a:t> 2013; </a:t>
            </a:r>
            <a:r>
              <a:rPr lang="en-US" altLang="en-US" sz="1000" b="1"/>
              <a:t>52</a:t>
            </a:r>
            <a:r>
              <a:rPr lang="en-US" altLang="en-US" sz="1000"/>
              <a:t>(18): 2113-6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943600" y="5867400"/>
            <a:ext cx="19462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Lancet Oncol</a:t>
            </a:r>
            <a:r>
              <a:rPr lang="en-US" altLang="en-US" sz="1000"/>
              <a:t> 2006; </a:t>
            </a:r>
            <a:r>
              <a:rPr lang="en-US" altLang="en-US" sz="1000" b="1"/>
              <a:t>7</a:t>
            </a:r>
            <a:r>
              <a:rPr lang="en-US" altLang="en-US" sz="1000"/>
              <a:t>(1): 83-91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248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Background</a:t>
            </a:r>
            <a:endParaRPr lang="en-US" dirty="0">
              <a:ea typeface="+mj-ea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828800"/>
            <a:ext cx="7799388" cy="41148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1800" b="1" dirty="0" smtClean="0">
                <a:ea typeface="+mn-ea"/>
              </a:rPr>
              <a:t>Rare Airway Tumors (RATs)</a:t>
            </a:r>
          </a:p>
          <a:p>
            <a:pPr eaLnBrk="1" hangingPunct="1">
              <a:defRPr/>
            </a:pPr>
            <a:r>
              <a:rPr lang="en-US" sz="1800" dirty="0" smtClean="0">
                <a:ea typeface="+mn-ea"/>
              </a:rPr>
              <a:t>   </a:t>
            </a:r>
          </a:p>
          <a:p>
            <a:pPr indent="166688" eaLnBrk="1" hangingPunct="1"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Tracheobronchial tumors that have not been extensively studied in       </a:t>
            </a:r>
          </a:p>
          <a:p>
            <a:pPr indent="166688" eaLnBrk="1" hangingPunct="1">
              <a:defRPr/>
            </a:pPr>
            <a:r>
              <a:rPr lang="en-US" sz="1800" dirty="0" smtClean="0">
                <a:ea typeface="+mn-ea"/>
              </a:rPr>
              <a:t> literature due to limited diagnostic feasibly </a:t>
            </a:r>
          </a:p>
          <a:p>
            <a:pPr indent="166688" eaLnBrk="1" hangingPunct="1">
              <a:buFont typeface="Wingdings" pitchFamily="2" charset="2"/>
              <a:buChar char="§"/>
              <a:defRPr/>
            </a:pPr>
            <a:endParaRPr lang="en-US" sz="1800" dirty="0" smtClean="0">
              <a:ea typeface="+mn-ea"/>
            </a:endParaRPr>
          </a:p>
          <a:p>
            <a:pPr indent="166688" eaLnBrk="1" hangingPunct="1"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They represent 0.1% of all primary lung tumors</a:t>
            </a:r>
          </a:p>
          <a:p>
            <a:pPr eaLnBrk="1" hangingPunct="1">
              <a:defRPr/>
            </a:pPr>
            <a:endParaRPr lang="en-US" sz="1800" dirty="0" smtClean="0">
              <a:ea typeface="+mn-ea"/>
            </a:endParaRPr>
          </a:p>
          <a:p>
            <a:pPr indent="166688" eaLnBrk="1" hangingPunct="1"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Occur anywhere from the subglottus to the segmental bronchioles </a:t>
            </a:r>
          </a:p>
          <a:p>
            <a:pPr indent="166688" eaLnBrk="1" hangingPunct="1">
              <a:buFont typeface="Wingdings" pitchFamily="2" charset="2"/>
              <a:buChar char="§"/>
              <a:defRPr/>
            </a:pPr>
            <a:endParaRPr lang="en-US" sz="1800" dirty="0" smtClean="0">
              <a:ea typeface="+mn-ea"/>
            </a:endParaRPr>
          </a:p>
          <a:p>
            <a:pPr indent="166688" eaLnBrk="1" hangingPunct="1">
              <a:buFont typeface="Wingdings" pitchFamily="2" charset="2"/>
              <a:buChar char="§"/>
              <a:defRPr/>
            </a:pPr>
            <a:r>
              <a:rPr lang="en-US" sz="1800" dirty="0" smtClean="0">
                <a:ea typeface="+mn-ea"/>
              </a:rPr>
              <a:t>Often misdiagnosed in early stages as obstructive lung disease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000" dirty="0" smtClean="0">
              <a:ea typeface="+mn-ea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00800" y="6002338"/>
            <a:ext cx="1981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/>
              <a:t>Lancet Oncol</a:t>
            </a:r>
            <a:r>
              <a:rPr lang="en-US" altLang="en-US" sz="1000"/>
              <a:t> 2006; </a:t>
            </a:r>
            <a:r>
              <a:rPr lang="en-US" altLang="en-US" sz="1000" b="1"/>
              <a:t>7</a:t>
            </a:r>
            <a:r>
              <a:rPr lang="en-US" altLang="en-US" sz="1000"/>
              <a:t>(1): 83-91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89C8"/>
            </a:gs>
            <a:gs pos="100000">
              <a:srgbClr val="67CCE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06988"/>
            <a:ext cx="1751013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590800"/>
            <a:ext cx="9144000" cy="23852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This presentation was prepared by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</a:rPr>
              <a:t>Marwan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Saoud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MD and </a:t>
            </a:r>
            <a:r>
              <a:rPr lang="en-US" sz="2400" b="1" dirty="0" err="1">
                <a:solidFill>
                  <a:srgbClr val="FFFFFF"/>
                </a:solidFill>
                <a:latin typeface="Arial"/>
              </a:rPr>
              <a:t>Kassem</a:t>
            </a:r>
            <a:r>
              <a:rPr lang="en-US" sz="2400" b="1" dirty="0">
                <a:solidFill>
                  <a:srgbClr val="FFFFFF"/>
                </a:solidFill>
                <a:latin typeface="Arial"/>
              </a:rPr>
              <a:t> Harris MD, FCCP</a:t>
            </a:r>
          </a:p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</a:rPr>
              <a:t> and reviewed for accuracy and content by members of the </a:t>
            </a:r>
            <a:endParaRPr lang="en-US" sz="2000" dirty="0" smtClean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r>
              <a:rPr lang="en-US" sz="2000" i="1" dirty="0" smtClean="0">
                <a:solidFill>
                  <a:srgbClr val="FFFFFF"/>
                </a:solidFill>
                <a:latin typeface="Arial"/>
              </a:rPr>
              <a:t>WABIP </a:t>
            </a:r>
            <a:r>
              <a:rPr lang="en-US" sz="2000" i="1" dirty="0">
                <a:solidFill>
                  <a:srgbClr val="FFFFFF"/>
                </a:solidFill>
                <a:latin typeface="Arial"/>
              </a:rPr>
              <a:t>Rare Lung, Pleura and Airway Disorders </a:t>
            </a:r>
            <a:r>
              <a:rPr lang="en-US" sz="2000" dirty="0">
                <a:solidFill>
                  <a:srgbClr val="FFFFFF"/>
                </a:solidFill>
                <a:latin typeface="Arial"/>
              </a:rPr>
              <a:t>section</a:t>
            </a:r>
            <a:endParaRPr lang="en-US" sz="2000" dirty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sz="3000" dirty="0">
              <a:solidFill>
                <a:srgbClr val="FFFFFF"/>
              </a:solidFill>
              <a:latin typeface="Arial"/>
            </a:endParaRPr>
          </a:p>
          <a:p>
            <a:pPr algn="ctr">
              <a:defRPr/>
            </a:pPr>
            <a:endParaRPr lang="en-US" sz="35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6770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RATs Cell Type</a:t>
            </a:r>
            <a:endParaRPr lang="en-US" dirty="0">
              <a:ea typeface="+mj-ea"/>
            </a:endParaRP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1905000"/>
            <a:ext cx="7799388" cy="3810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ea typeface="ＭＳ Ｐゴシック" panose="020B0600070205080204" pitchFamily="50" charset="-128"/>
              </a:rPr>
              <a:t>Mesenchymal Cell 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ea typeface="ＭＳ Ｐゴシック" panose="020B0600070205080204" pitchFamily="50" charset="-128"/>
              </a:rPr>
              <a:t>Salivary Gland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ea typeface="ＭＳ Ｐゴシック" panose="020B0600070205080204" pitchFamily="50" charset="-128"/>
              </a:rPr>
              <a:t>Epithelial Cell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smtClean="0">
                <a:ea typeface="ＭＳ Ｐゴシック" panose="020B0600070205080204" pitchFamily="50" charset="-128"/>
              </a:rPr>
              <a:t>Miscellaneous </a:t>
            </a:r>
          </a:p>
          <a:p>
            <a:pPr marL="514350" indent="-514350" eaLnBrk="1" hangingPunct="1">
              <a:lnSpc>
                <a:spcPct val="150000"/>
              </a:lnSpc>
              <a:buFontTx/>
              <a:buChar char="•"/>
            </a:pPr>
            <a:endParaRPr lang="en-US" altLang="en-US" smtClean="0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0"/>
            <a:ext cx="6553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bg1"/>
                </a:solidFill>
                <a:ea typeface="+mj-ea"/>
              </a:rPr>
              <a:t>Mesenchymal Cell RATs</a:t>
            </a:r>
            <a:endParaRPr lang="en-US" sz="32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1905000"/>
            <a:ext cx="4038600" cy="4191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130000"/>
              </a:lnSpc>
              <a:buFontTx/>
              <a:buNone/>
              <a:defRPr/>
            </a:pPr>
            <a:r>
              <a:rPr lang="en-US" sz="2000" b="1" dirty="0" smtClean="0"/>
              <a:t>Malignant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 err="1" smtClean="0"/>
              <a:t>Fibrosarcoma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 err="1" smtClean="0"/>
              <a:t>Chondrosarcoma</a:t>
            </a:r>
            <a:endParaRPr lang="en-US" sz="20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 smtClean="0"/>
              <a:t>T</a:t>
            </a:r>
            <a:r>
              <a:rPr lang="en-US" sz="2000" dirty="0"/>
              <a:t>-cell Lymphoma</a:t>
            </a:r>
          </a:p>
          <a:p>
            <a:pPr>
              <a:lnSpc>
                <a:spcPct val="13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863" y="457200"/>
            <a:ext cx="5638800" cy="8683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ea typeface="+mj-ea"/>
              </a:rPr>
              <a:t>Salivary Gland RATs</a:t>
            </a:r>
            <a:endParaRPr lang="en-US" sz="3200" b="1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0" y="2209800"/>
            <a:ext cx="4038600" cy="3200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b="1" dirty="0"/>
              <a:t>Malignant</a:t>
            </a:r>
            <a:endParaRPr lang="en-US" sz="2000" dirty="0"/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err="1" smtClean="0"/>
              <a:t>Myoepithelial</a:t>
            </a:r>
            <a:r>
              <a:rPr lang="en-US" sz="2000" dirty="0" smtClean="0"/>
              <a:t> </a:t>
            </a:r>
            <a:r>
              <a:rPr lang="en-US" sz="2000" dirty="0"/>
              <a:t>Carcinoma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err="1" smtClean="0"/>
              <a:t>Mucoepidermoid</a:t>
            </a:r>
            <a:r>
              <a:rPr lang="en-US" sz="2000" dirty="0" smtClean="0"/>
              <a:t> </a:t>
            </a:r>
            <a:r>
              <a:rPr lang="en-US" sz="2000" dirty="0"/>
              <a:t>Carcinoma 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en-US" sz="2000" dirty="0" smtClean="0"/>
              <a:t>Adenoid </a:t>
            </a:r>
            <a:r>
              <a:rPr lang="en-US" sz="2000" dirty="0"/>
              <a:t>Cystic Carcinoma </a:t>
            </a:r>
          </a:p>
          <a:p>
            <a:pPr>
              <a:lnSpc>
                <a:spcPct val="150000"/>
              </a:lnSpc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613" y="381000"/>
            <a:ext cx="5638800" cy="71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FF"/>
                </a:solidFill>
                <a:ea typeface="+mj-ea"/>
              </a:rPr>
              <a:t>Epithelial Cell RATs</a:t>
            </a:r>
            <a:endParaRPr lang="en-US" sz="3200" b="1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00200" y="2590800"/>
            <a:ext cx="4038600" cy="1676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b="1" dirty="0"/>
              <a:t>Malignant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Carcinoid </a:t>
            </a:r>
            <a:r>
              <a:rPr lang="en-US" sz="2000" dirty="0"/>
              <a:t>Tumor 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Fibrosarcoma</a:t>
            </a:r>
            <a:endParaRPr lang="en-US" dirty="0">
              <a:ea typeface="+mj-ea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3276600"/>
            <a:ext cx="7799388" cy="3200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Malignant mesenchymal cell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Prevalent in children and young adults, males&gt;females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Associated with exposure to radiation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Manifest as atelectasis or post-obstructive pneumonitis on x-ray and as 	smooth, lobular nodules or masses on CT scan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Appears as a multi-nodular mass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Biopsy is the definitive diagnosis and reveal spindle cells in herringbone 	pattern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dirty="0" smtClean="0">
                <a:ea typeface="ＭＳ Ｐゴシック" panose="020B0600070205080204" pitchFamily="50" charset="-128"/>
              </a:rPr>
              <a:t> Bronchoscopic resection is the preferred modality of treatment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dirty="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dirty="0" smtClean="0">
              <a:ea typeface="ＭＳ Ｐゴシック" panose="020B0600070205080204" pitchFamily="50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15000" y="6078538"/>
            <a:ext cx="22463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Am J </a:t>
            </a:r>
            <a:r>
              <a:rPr lang="en-US" altLang="en-US" sz="1000" i="1" dirty="0" err="1"/>
              <a:t>Otolaryngol</a:t>
            </a:r>
            <a:r>
              <a:rPr lang="en-US" altLang="en-US" sz="1000" dirty="0"/>
              <a:t> 2015; </a:t>
            </a:r>
            <a:r>
              <a:rPr lang="en-US" altLang="en-US" sz="1000" b="1" dirty="0"/>
              <a:t>36</a:t>
            </a:r>
            <a:r>
              <a:rPr lang="en-US" altLang="en-US" sz="1000" dirty="0"/>
              <a:t>(2): 287-9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+mj-ea"/>
              </a:rPr>
              <a:t>Chondrosarcoma</a:t>
            </a:r>
            <a:endParaRPr lang="en-US" dirty="0">
              <a:ea typeface="+mj-ea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819400"/>
            <a:ext cx="7799388" cy="3657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Malignant mesenchymal cell tumor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Mean age 30-60 years with male:female ratio of 1.3:1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Characteristic CT findings including bone and soft-tissue involvement 	with scattered areas of calcification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Appears as a polypoid mass on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and reveal cartilaginous and binuclear 	cells with open chromatin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Adjuvant chemotherapy and/or radiation therapy for extensive tumors </a:t>
            </a:r>
          </a:p>
          <a:p>
            <a:pPr eaLnBrk="1" hangingPunct="1">
              <a:lnSpc>
                <a:spcPct val="130000"/>
              </a:lnSpc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7400" y="6078538"/>
            <a:ext cx="2152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Radiographics</a:t>
            </a:r>
            <a:r>
              <a:rPr lang="en-US" altLang="en-US" sz="1000" dirty="0"/>
              <a:t> 2002; </a:t>
            </a:r>
            <a:r>
              <a:rPr lang="en-US" altLang="en-US" sz="1000" b="1" dirty="0"/>
              <a:t>22</a:t>
            </a:r>
            <a:r>
              <a:rPr lang="en-US" altLang="en-US" sz="1000" dirty="0"/>
              <a:t>(3): 621-37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172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T-cell Lymphoma</a:t>
            </a:r>
            <a:endParaRPr lang="en-US" dirty="0">
              <a:ea typeface="+mj-ea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685800" y="2971800"/>
            <a:ext cx="8077200" cy="3733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Malignant mesenchymal cell tumor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Prevalent in adults age 40-60 years old, females&gt;males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Associated with tobacco smoking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Variable size lesions on radiological imaging as well as bronchoscopy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Biopsy is the definitive diagnosis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Tissue stains positive for CD3, CD4, and CD5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altLang="en-US" sz="1800" smtClean="0">
                <a:ea typeface="ＭＳ Ｐゴシック" panose="020B0600070205080204" pitchFamily="50" charset="-128"/>
              </a:rPr>
              <a:t> Treatment options include: 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Chemotherapy: pirarubicin, cyclophosphamide, vincristine and steroids</a:t>
            </a:r>
          </a:p>
          <a:p>
            <a:pPr marL="800100" lvl="1" indent="-342900"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en-US" sz="1600" smtClean="0">
                <a:ea typeface="Arial" panose="020B0604020202020204" pitchFamily="34" charset="0"/>
              </a:rPr>
              <a:t>Surgical resection after chemotherapy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18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§"/>
            </a:pPr>
            <a:endParaRPr lang="en-US" altLang="en-US" sz="2000" smtClean="0">
              <a:ea typeface="ＭＳ Ｐゴシック" panose="020B0600070205080204" pitchFamily="50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715000" y="6078538"/>
            <a:ext cx="219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en-US" sz="1000" i="1" dirty="0"/>
              <a:t>Respirol Case Rep</a:t>
            </a:r>
            <a:r>
              <a:rPr lang="en-US" altLang="en-US" sz="1000" dirty="0"/>
              <a:t> 2015; </a:t>
            </a:r>
            <a:r>
              <a:rPr lang="en-US" altLang="en-US" sz="1000" b="1" dirty="0"/>
              <a:t>3</a:t>
            </a:r>
            <a:r>
              <a:rPr lang="en-US" altLang="en-US" sz="1000" dirty="0"/>
              <a:t>(2): 44-7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v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2073A8"/>
            </a:gs>
            <a:gs pos="100000">
              <a:schemeClr val="bg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WABIP PowerPoint Template - v3b</Template>
  <TotalTime>709</TotalTime>
  <Words>700</Words>
  <Application>Microsoft Office PowerPoint</Application>
  <PresentationFormat>On-screen Show (4:3)</PresentationFormat>
  <Paragraphs>161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Wingdings</vt:lpstr>
      <vt:lpstr>powerpoint_templatev3</vt:lpstr>
      <vt:lpstr>PowerPoint Presentation</vt:lpstr>
      <vt:lpstr>Background</vt:lpstr>
      <vt:lpstr>RATs Cell Type</vt:lpstr>
      <vt:lpstr>Mesenchymal Cell RATs</vt:lpstr>
      <vt:lpstr>Salivary Gland RATs</vt:lpstr>
      <vt:lpstr>Epithelial Cell RATs</vt:lpstr>
      <vt:lpstr>Fibrosarcoma</vt:lpstr>
      <vt:lpstr>Chondrosarcoma</vt:lpstr>
      <vt:lpstr>T-cell Lymphoma</vt:lpstr>
      <vt:lpstr>T-cell Lymphoma</vt:lpstr>
      <vt:lpstr>Myoepithelial Carcinoma</vt:lpstr>
      <vt:lpstr>Mucoepidermoid Carcinoma</vt:lpstr>
      <vt:lpstr>Mucoepidermoid Carcinoma</vt:lpstr>
      <vt:lpstr>Mucoepidermoid Carcinoma</vt:lpstr>
      <vt:lpstr>Mucoepidermoid Carcinoma</vt:lpstr>
      <vt:lpstr>Adenoid Cystic Carcinoma</vt:lpstr>
      <vt:lpstr>Carcinoid Tumor</vt:lpstr>
      <vt:lpstr>Carcinoid Tumor</vt:lpstr>
      <vt:lpstr>Outcomes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</dc:creator>
  <cp:lastModifiedBy>Michael</cp:lastModifiedBy>
  <cp:revision>121</cp:revision>
  <dcterms:created xsi:type="dcterms:W3CDTF">2014-03-21T23:33:58Z</dcterms:created>
  <dcterms:modified xsi:type="dcterms:W3CDTF">2016-04-04T10:13:20Z</dcterms:modified>
</cp:coreProperties>
</file>