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2" r:id="rId2"/>
    <p:sldId id="271" r:id="rId3"/>
    <p:sldId id="289" r:id="rId4"/>
    <p:sldId id="272" r:id="rId5"/>
    <p:sldId id="276" r:id="rId6"/>
    <p:sldId id="277" r:id="rId7"/>
    <p:sldId id="273" r:id="rId8"/>
    <p:sldId id="278" r:id="rId9"/>
    <p:sldId id="274" r:id="rId10"/>
    <p:sldId id="279" r:id="rId11"/>
    <p:sldId id="297" r:id="rId12"/>
    <p:sldId id="280" r:id="rId13"/>
    <p:sldId id="275" r:id="rId14"/>
    <p:sldId id="287" r:id="rId15"/>
    <p:sldId id="281" r:id="rId16"/>
    <p:sldId id="282" r:id="rId17"/>
    <p:sldId id="283" r:id="rId18"/>
    <p:sldId id="284" r:id="rId19"/>
    <p:sldId id="285" r:id="rId20"/>
    <p:sldId id="286" r:id="rId21"/>
    <p:sldId id="288" r:id="rId22"/>
    <p:sldId id="290" r:id="rId23"/>
    <p:sldId id="293" r:id="rId24"/>
    <p:sldId id="295" r:id="rId25"/>
    <p:sldId id="296" r:id="rId26"/>
    <p:sldId id="294" r:id="rId27"/>
    <p:sldId id="256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CE6"/>
    <a:srgbClr val="4D89C8"/>
    <a:srgbClr val="2073A8"/>
    <a:srgbClr val="4D8BC8"/>
    <a:srgbClr val="C41E2C"/>
    <a:srgbClr val="79101E"/>
    <a:srgbClr val="A3C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95" autoAdjust="0"/>
    <p:restoredTop sz="94634" autoAdjust="0"/>
  </p:normalViewPr>
  <p:slideViewPr>
    <p:cSldViewPr>
      <p:cViewPr varScale="1">
        <p:scale>
          <a:sx n="121" d="100"/>
          <a:sy n="121" d="100"/>
        </p:scale>
        <p:origin x="192" y="8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508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03499-3E24-46AE-A5AC-01203B28F2BC}" type="datetimeFigureOut">
              <a:rPr lang="en-US" smtClean="0"/>
              <a:t>4/15/18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9DEA-EFB0-46AB-957D-4AA81A08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00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9640B4-B073-464B-9FC4-3E923CAF85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698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173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3040" y="0"/>
            <a:ext cx="6172200" cy="1447800"/>
          </a:xfrm>
          <a:prstGeom prst="rect">
            <a:avLst/>
          </a:prstGeom>
        </p:spPr>
        <p:txBody>
          <a:bodyPr anchor="ctr" anchorCtr="0"/>
          <a:lstStyle>
            <a:lvl1pPr>
              <a:defRPr sz="3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00200"/>
            <a:ext cx="7799438" cy="46482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20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4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646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22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7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74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68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447800"/>
          </a:xfrm>
          <a:prstGeom prst="rect">
            <a:avLst/>
          </a:prstGeom>
          <a:gradFill>
            <a:gsLst>
              <a:gs pos="0">
                <a:srgbClr val="4D89C8"/>
              </a:gs>
              <a:gs pos="100000">
                <a:srgbClr val="67CCE6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7391400" y="6248400"/>
            <a:ext cx="1625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rgbClr val="2073A8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fld id="{349FDF38-DF8F-4ABF-A194-6EA4AEB5B0F9}" type="slidenum">
              <a:rPr lang="en-US" sz="1000" b="1" smtClean="0">
                <a:solidFill>
                  <a:schemeClr val="bg2"/>
                </a:solidFill>
              </a:rPr>
              <a:pPr algn="ctr">
                <a:spcBef>
                  <a:spcPct val="50000"/>
                </a:spcBef>
              </a:pPr>
              <a:t>‹#›</a:t>
            </a:fld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76200" y="6125289"/>
            <a:ext cx="1625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rgbClr val="2073A8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/>
                </a:solidFill>
              </a:rPr>
              <a:t>WABIP.com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174341" cy="1174341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0" y="1447800"/>
            <a:ext cx="9144000" cy="152400"/>
          </a:xfrm>
          <a:prstGeom prst="rect">
            <a:avLst/>
          </a:prstGeom>
          <a:gradFill>
            <a:gsLst>
              <a:gs pos="0">
                <a:srgbClr val="2073A8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066800" y="439488"/>
            <a:ext cx="2133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Rare Lung, Pleura </a:t>
            </a:r>
          </a:p>
          <a:p>
            <a:r>
              <a:rPr lang="en-US" sz="1100" b="1" dirty="0">
                <a:solidFill>
                  <a:schemeClr val="bg1"/>
                </a:solidFill>
              </a:rPr>
              <a:t>and Airway Disorders</a:t>
            </a:r>
            <a:endParaRPr lang="en-US" sz="1100" b="1" baseline="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Section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2743200" y="152400"/>
            <a:ext cx="9144" cy="10981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89C8"/>
            </a:gs>
            <a:gs pos="100000">
              <a:srgbClr val="67CC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819400"/>
            <a:ext cx="9143999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Malignant Pleural Mesothelioma: An Overview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Arial"/>
              </a:rPr>
              <a:t>Ankit Gupta MD, </a:t>
            </a:r>
            <a:r>
              <a:rPr lang="en-US" sz="2400" b="1" dirty="0" err="1">
                <a:solidFill>
                  <a:srgbClr val="FFFFFF"/>
                </a:solidFill>
                <a:latin typeface="Arial"/>
              </a:rPr>
              <a:t>Homam</a:t>
            </a:r>
            <a:r>
              <a:rPr lang="en-US" sz="24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/>
              </a:rPr>
              <a:t>Alkaied</a:t>
            </a:r>
            <a:r>
              <a:rPr lang="en-US" sz="2400" b="1" dirty="0">
                <a:solidFill>
                  <a:srgbClr val="FFFFFF"/>
                </a:solidFill>
                <a:latin typeface="Arial"/>
              </a:rPr>
              <a:t> MD, 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Arial"/>
              </a:rPr>
              <a:t>Kassem Harris MD </a:t>
            </a:r>
          </a:p>
          <a:p>
            <a:pPr algn="ctr"/>
            <a:endParaRPr lang="en-US" sz="35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800600"/>
            <a:ext cx="1828800" cy="17516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1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2DB36-510E-4815-9C84-67FB606D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0"/>
            <a:ext cx="7452360" cy="1447800"/>
          </a:xfrm>
        </p:spPr>
        <p:txBody>
          <a:bodyPr/>
          <a:lstStyle/>
          <a:p>
            <a:r>
              <a:rPr lang="en-US" dirty="0"/>
              <a:t>            </a:t>
            </a:r>
            <a:r>
              <a:rPr lang="en-US" sz="2800" dirty="0">
                <a:cs typeface="Arial" panose="020B0604020202020204" pitchFamily="34" charset="0"/>
              </a:rPr>
              <a:t>Malignant Pleural Mesothelioma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           </a:t>
            </a:r>
            <a:r>
              <a:rPr lang="en-US" sz="2800" dirty="0"/>
              <a:t>Diagnostic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51C8C0-8FB3-4BEE-BAD2-D5C2A9B95458}"/>
              </a:ext>
            </a:extLst>
          </p:cNvPr>
          <p:cNvSpPr txBox="1"/>
          <p:nvPr/>
        </p:nvSpPr>
        <p:spPr>
          <a:xfrm>
            <a:off x="5155353" y="58674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J </a:t>
            </a:r>
            <a:r>
              <a:rPr lang="en-US" sz="1000" dirty="0" err="1"/>
              <a:t>Clin</a:t>
            </a:r>
            <a:r>
              <a:rPr lang="en-US" sz="1000" dirty="0"/>
              <a:t> Oncol. 2018 Jan 18</a:t>
            </a:r>
          </a:p>
          <a:p>
            <a:r>
              <a:rPr lang="en-US" sz="1000" dirty="0"/>
              <a:t> </a:t>
            </a:r>
            <a:r>
              <a:rPr lang="ro-RO" sz="1000" dirty="0"/>
              <a:t>Cancer. 1993 Jul 15;72(2):389-93</a:t>
            </a:r>
            <a:endParaRPr lang="en-US" sz="1000" dirty="0"/>
          </a:p>
          <a:p>
            <a:r>
              <a:rPr lang="en-US" sz="1000" dirty="0" err="1"/>
              <a:t>Eur</a:t>
            </a:r>
            <a:r>
              <a:rPr lang="en-US" sz="1000" dirty="0"/>
              <a:t> J </a:t>
            </a:r>
            <a:r>
              <a:rPr lang="en-US" sz="1000" dirty="0" err="1"/>
              <a:t>Cardiothorac</a:t>
            </a:r>
            <a:r>
              <a:rPr lang="en-US" sz="1000" dirty="0"/>
              <a:t> </a:t>
            </a:r>
            <a:r>
              <a:rPr lang="en-US" sz="1000" dirty="0" err="1"/>
              <a:t>Surg</a:t>
            </a:r>
            <a:r>
              <a:rPr lang="en-US" sz="1000" dirty="0"/>
              <a:t> 16:619-623, 1999</a:t>
            </a:r>
          </a:p>
          <a:p>
            <a:r>
              <a:rPr lang="en-US" sz="1000" dirty="0"/>
              <a:t>Lancet 361: 1326-1330, 2003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68335B-4DC8-4151-AAE8-47D306123364}"/>
              </a:ext>
            </a:extLst>
          </p:cNvPr>
          <p:cNvSpPr txBox="1"/>
          <p:nvPr/>
        </p:nvSpPr>
        <p:spPr>
          <a:xfrm>
            <a:off x="609600" y="1918901"/>
            <a:ext cx="773750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US Guided thoracentesis </a:t>
            </a:r>
            <a:r>
              <a:rPr lang="en-US" sz="1600" dirty="0"/>
              <a:t>: First test in MPM presenting with a pleural effusion.</a:t>
            </a:r>
          </a:p>
          <a:p>
            <a:r>
              <a:rPr lang="en-US" sz="1600" dirty="0"/>
              <a:t>low yield overall</a:t>
            </a:r>
          </a:p>
          <a:p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Thoracoscopy with multiple pleural biopsies</a:t>
            </a:r>
            <a:r>
              <a:rPr lang="en-US" sz="1600" dirty="0"/>
              <a:t>, ideally from several locations</a:t>
            </a:r>
          </a:p>
          <a:p>
            <a:r>
              <a:rPr lang="en-US" sz="1600" dirty="0"/>
              <a:t>in the ipsilateral hemithorax. Very high yield</a:t>
            </a:r>
          </a:p>
          <a:p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Nodular pleural thickening without a pleural effusion: CT guided core biopsy of </a:t>
            </a:r>
          </a:p>
          <a:p>
            <a:r>
              <a:rPr lang="en-US" sz="1600" dirty="0"/>
              <a:t>pleural-based masses can be used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Open pleural biopsy can also be considered for these patients, and for those </a:t>
            </a:r>
          </a:p>
          <a:p>
            <a:r>
              <a:rPr lang="en-US" sz="1600" dirty="0"/>
              <a:t>without an effusion or a patent pleural space to allow for safe thoracoscopy</a:t>
            </a:r>
          </a:p>
        </p:txBody>
      </p:sp>
    </p:spTree>
    <p:extLst>
      <p:ext uri="{BB962C8B-B14F-4D97-AF65-F5344CB8AC3E}">
        <p14:creationId xmlns:p14="http://schemas.microsoft.com/office/powerpoint/2010/main" val="1795409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2DB36-510E-4815-9C84-67FB606D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0"/>
            <a:ext cx="7452360" cy="1447800"/>
          </a:xfrm>
        </p:spPr>
        <p:txBody>
          <a:bodyPr/>
          <a:lstStyle/>
          <a:p>
            <a:r>
              <a:rPr lang="en-US" dirty="0"/>
              <a:t>            </a:t>
            </a:r>
            <a:r>
              <a:rPr lang="en-US" sz="2800" dirty="0">
                <a:cs typeface="Arial" panose="020B0604020202020204" pitchFamily="34" charset="0"/>
              </a:rPr>
              <a:t>Malignant Pleural Mesothelioma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           </a:t>
            </a:r>
            <a:r>
              <a:rPr lang="en-US" sz="2800" dirty="0"/>
              <a:t>Diagnostic Methods</a:t>
            </a:r>
          </a:p>
        </p:txBody>
      </p:sp>
      <p:pic>
        <p:nvPicPr>
          <p:cNvPr id="6" name="Picture 2" descr="IMAGE1101">
            <a:extLst>
              <a:ext uri="{FF2B5EF4-FFF2-40B4-BE49-F238E27FC236}">
                <a16:creationId xmlns:a16="http://schemas.microsoft.com/office/drawing/2014/main" id="{727AF525-5275-4330-9D98-A9D1EA282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50" y="2672911"/>
            <a:ext cx="2083358" cy="137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B93FB3-3651-4F27-BD8D-ABB6F2774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72911"/>
            <a:ext cx="1833525" cy="13751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D61EF3-F0A5-44AA-88F7-490EE9ACA97B}"/>
              </a:ext>
            </a:extLst>
          </p:cNvPr>
          <p:cNvSpPr txBox="1"/>
          <p:nvPr/>
        </p:nvSpPr>
        <p:spPr>
          <a:xfrm>
            <a:off x="3639604" y="4425888"/>
            <a:ext cx="2233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Extensive nodular mesothelioma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296874-C54F-461D-AC38-7C6A2AA15A6B}"/>
              </a:ext>
            </a:extLst>
          </p:cNvPr>
          <p:cNvSpPr txBox="1"/>
          <p:nvPr/>
        </p:nvSpPr>
        <p:spPr>
          <a:xfrm>
            <a:off x="840562" y="4425888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Early nodular mesothelioma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913087-49BD-40C4-BF2B-E4B020D8D6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8" t="21113" r="12965" b="12707"/>
          <a:stretch/>
        </p:blipFill>
        <p:spPr>
          <a:xfrm>
            <a:off x="6705600" y="2362200"/>
            <a:ext cx="1905001" cy="190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8B611B-A51B-48EB-8D30-3C8C19BFE246}"/>
              </a:ext>
            </a:extLst>
          </p:cNvPr>
          <p:cNvSpPr txBox="1"/>
          <p:nvPr/>
        </p:nvSpPr>
        <p:spPr>
          <a:xfrm>
            <a:off x="6644998" y="4425888"/>
            <a:ext cx="1965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Mesothelioma </a:t>
            </a:r>
            <a:r>
              <a:rPr lang="en-US" sz="1100" dirty="0" err="1"/>
              <a:t>pachypleuritis</a:t>
            </a:r>
            <a:endParaRPr lang="en-US" sz="11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CDD0C6-822A-B94D-B8DE-1221745F33DA}"/>
              </a:ext>
            </a:extLst>
          </p:cNvPr>
          <p:cNvSpPr/>
          <p:nvPr/>
        </p:nvSpPr>
        <p:spPr>
          <a:xfrm>
            <a:off x="914400" y="1664136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Thoracoscopy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3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A1B3A-9B0F-4A87-A79F-F639C8A69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13252"/>
            <a:ext cx="6172200" cy="1447800"/>
          </a:xfrm>
        </p:spPr>
        <p:txBody>
          <a:bodyPr/>
          <a:lstStyle/>
          <a:p>
            <a:r>
              <a:rPr lang="en-US" sz="2800" dirty="0">
                <a:cs typeface="Arial" panose="020B0604020202020204" pitchFamily="34" charset="0"/>
              </a:rPr>
              <a:t>Malignant Pleural Mesothelioma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/>
              <a:t>IMMUNO-HISTOCHEMISTRY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AB4591-81AD-4262-B23E-D8EAD1629960}"/>
              </a:ext>
            </a:extLst>
          </p:cNvPr>
          <p:cNvSpPr txBox="1"/>
          <p:nvPr/>
        </p:nvSpPr>
        <p:spPr>
          <a:xfrm>
            <a:off x="630034" y="2133600"/>
            <a:ext cx="803136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Positive markers</a:t>
            </a:r>
            <a:r>
              <a:rPr lang="en-US" sz="1600" dirty="0"/>
              <a:t>: Calretinin, keratins 5/6, Wilms tumor protein 1 (WT1), and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 err="1"/>
              <a:t>podoplanin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Negative markers </a:t>
            </a:r>
            <a:r>
              <a:rPr lang="en-US" sz="1600" dirty="0"/>
              <a:t>(positive in adenocarcinoma) :Carcinoembryonic antigen (CEA),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epithelial cell adhesion molecule (EPCAM),blood group 8, and Claudin 4, </a:t>
            </a:r>
            <a:r>
              <a:rPr lang="en-US" sz="1600" dirty="0" err="1"/>
              <a:t>napsin</a:t>
            </a:r>
            <a:r>
              <a:rPr lang="en-US" sz="1600" dirty="0"/>
              <a:t> A </a:t>
            </a:r>
          </a:p>
          <a:p>
            <a:endParaRPr lang="en-US" sz="1600" dirty="0"/>
          </a:p>
          <a:p>
            <a:r>
              <a:rPr lang="en-US" sz="1600" dirty="0"/>
              <a:t>and thyroid transcription factor 1 (TTF-1).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97F57-144E-4FD9-9092-3D6C010837B9}"/>
              </a:ext>
            </a:extLst>
          </p:cNvPr>
          <p:cNvSpPr txBox="1"/>
          <p:nvPr/>
        </p:nvSpPr>
        <p:spPr>
          <a:xfrm>
            <a:off x="5334000" y="6096000"/>
            <a:ext cx="2475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J </a:t>
            </a:r>
            <a:r>
              <a:rPr lang="en-US" sz="1000" dirty="0" err="1"/>
              <a:t>Clin</a:t>
            </a:r>
            <a:r>
              <a:rPr lang="en-US" sz="1000" dirty="0"/>
              <a:t> Oncol. 2018 Jan 18</a:t>
            </a:r>
          </a:p>
          <a:p>
            <a:r>
              <a:rPr lang="en-US" sz="1000" dirty="0"/>
              <a:t>Arch </a:t>
            </a:r>
            <a:r>
              <a:rPr lang="en-US" sz="1000" dirty="0" err="1"/>
              <a:t>Pathol</a:t>
            </a:r>
            <a:r>
              <a:rPr lang="en-US" sz="1000" dirty="0"/>
              <a:t> Lab Med 137:647-667, 2013</a:t>
            </a:r>
          </a:p>
        </p:txBody>
      </p:sp>
    </p:spTree>
    <p:extLst>
      <p:ext uri="{BB962C8B-B14F-4D97-AF65-F5344CB8AC3E}">
        <p14:creationId xmlns:p14="http://schemas.microsoft.com/office/powerpoint/2010/main" val="538169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434" y="0"/>
            <a:ext cx="6172200" cy="1447800"/>
          </a:xfrm>
        </p:spPr>
        <p:txBody>
          <a:bodyPr/>
          <a:lstStyle/>
          <a:p>
            <a:r>
              <a:rPr lang="en-US" sz="2800" dirty="0">
                <a:cs typeface="Arial" panose="020B0604020202020204" pitchFamily="34" charset="0"/>
              </a:rPr>
              <a:t>Malignant Pleural Mesothelioma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/>
              <a:t>Staging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799438" cy="4114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1800" dirty="0"/>
              <a:t>Used to guide treatment and to predict survival. </a:t>
            </a:r>
          </a:p>
          <a:p>
            <a:endParaRPr lang="en-US" sz="1800" dirty="0"/>
          </a:p>
          <a:p>
            <a:pPr marL="457200" indent="-457200">
              <a:buFont typeface="Arial"/>
              <a:buChar char="•"/>
            </a:pPr>
            <a:r>
              <a:rPr lang="en-US" sz="1800" dirty="0"/>
              <a:t>Many patients with malignant mesothelioma are locally advanced or metastatic at the time of diagnosis. </a:t>
            </a:r>
          </a:p>
          <a:p>
            <a:endParaRPr lang="en-US" sz="1800" dirty="0"/>
          </a:p>
          <a:p>
            <a:pPr marL="457200" indent="-457200">
              <a:buFont typeface="Arial"/>
              <a:buChar char="•"/>
            </a:pPr>
            <a:r>
              <a:rPr lang="en-US" sz="1800" dirty="0"/>
              <a:t>Patients may be upstaged during surgery</a:t>
            </a:r>
          </a:p>
          <a:p>
            <a:endParaRPr lang="en-US" sz="1800" dirty="0"/>
          </a:p>
          <a:p>
            <a:pPr marL="457200" indent="-457200">
              <a:buFont typeface="Arial"/>
              <a:buChar char="•"/>
            </a:pPr>
            <a:r>
              <a:rPr lang="en-US" sz="1800" dirty="0"/>
              <a:t>PET/CT scan to evaluate the disease extension may be performed before surgery.</a:t>
            </a:r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4ED20F-41CC-4825-BB42-453C00A13744}"/>
              </a:ext>
            </a:extLst>
          </p:cNvPr>
          <p:cNvSpPr txBox="1"/>
          <p:nvPr/>
        </p:nvSpPr>
        <p:spPr>
          <a:xfrm>
            <a:off x="6172200" y="6019800"/>
            <a:ext cx="164339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J </a:t>
            </a:r>
            <a:r>
              <a:rPr lang="en-US" sz="1000" dirty="0" err="1"/>
              <a:t>Clin</a:t>
            </a:r>
            <a:r>
              <a:rPr lang="en-US" sz="1000" dirty="0"/>
              <a:t> Oncol. 2018 Jan 18</a:t>
            </a:r>
          </a:p>
          <a:p>
            <a:r>
              <a:rPr lang="en-US" sz="1000" dirty="0" err="1"/>
              <a:t>Eur</a:t>
            </a:r>
            <a:r>
              <a:rPr lang="en-US" sz="1000" dirty="0"/>
              <a:t> Respir Rev Oct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03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25A67-79E4-4A9C-9A0A-87BCCE405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300" y="26504"/>
            <a:ext cx="6172200" cy="1447800"/>
          </a:xfrm>
        </p:spPr>
        <p:txBody>
          <a:bodyPr/>
          <a:lstStyle/>
          <a:p>
            <a:r>
              <a:rPr lang="en-US" sz="2000" dirty="0"/>
              <a:t>Malignant pleural mesothelioma TNM staging AJCC 2017</a:t>
            </a:r>
            <a:endParaRPr lang="en-US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FEEC6-54E7-0A4E-BE75-B494532E2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00200"/>
            <a:ext cx="5105400" cy="50535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67120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8DF56-F3BA-403B-8C9E-B1782D318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0"/>
            <a:ext cx="7528560" cy="1447800"/>
          </a:xfrm>
        </p:spPr>
        <p:txBody>
          <a:bodyPr/>
          <a:lstStyle/>
          <a:p>
            <a:r>
              <a:rPr lang="en-US" sz="2800" dirty="0">
                <a:cs typeface="Arial" panose="020B0604020202020204" pitchFamily="34" charset="0"/>
              </a:rPr>
              <a:t>            Malignant Pleural Mesothelioma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/>
              <a:t>STAGING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B5B9D-BB49-4501-BAFC-636FF2F811AB}"/>
              </a:ext>
            </a:extLst>
          </p:cNvPr>
          <p:cNvSpPr txBox="1"/>
          <p:nvPr/>
        </p:nvSpPr>
        <p:spPr>
          <a:xfrm>
            <a:off x="685800" y="2210306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Initial test</a:t>
            </a:r>
            <a:r>
              <a:rPr lang="en-US" sz="1600" dirty="0"/>
              <a:t>:  CT scan of the chest and upper abdomen with IV contrast</a:t>
            </a:r>
          </a:p>
          <a:p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If abdominal metastasis is suspected : abdominal ±pelvis CT scan, with IV and oral contrast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MRI IV contrast may be used for invasion of the tumor into the diaphragm, chest wall and mediastinum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FDG PET/CT can be performed in patients with stage 1 to 3 with epithelial histology to evaluate for N2 involvement. Degree of FDG uptake can have prognostic implications</a:t>
            </a:r>
          </a:p>
          <a:p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2B0D0-1A2E-43CC-8225-2B05144F29C8}"/>
              </a:ext>
            </a:extLst>
          </p:cNvPr>
          <p:cNvSpPr txBox="1"/>
          <p:nvPr/>
        </p:nvSpPr>
        <p:spPr>
          <a:xfrm>
            <a:off x="5227320" y="6019800"/>
            <a:ext cx="262764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J </a:t>
            </a:r>
            <a:r>
              <a:rPr lang="en-US" sz="1000" dirty="0" err="1"/>
              <a:t>Clin</a:t>
            </a:r>
            <a:r>
              <a:rPr lang="en-US" sz="1000" dirty="0"/>
              <a:t> Oncol. 2018 Jan 18</a:t>
            </a:r>
          </a:p>
          <a:p>
            <a:r>
              <a:rPr lang="en-US" sz="1000" dirty="0"/>
              <a:t> Cardiovasc </a:t>
            </a:r>
            <a:r>
              <a:rPr lang="en-US" sz="1000" dirty="0" err="1"/>
              <a:t>Thorac</a:t>
            </a:r>
            <a:r>
              <a:rPr lang="en-US" sz="1000" dirty="0"/>
              <a:t> </a:t>
            </a:r>
            <a:r>
              <a:rPr lang="en-US" sz="1000" dirty="0" err="1"/>
              <a:t>Surg</a:t>
            </a:r>
            <a:r>
              <a:rPr lang="en-US" sz="1000" dirty="0"/>
              <a:t> 12:806-811, 2011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20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5459-1CB2-4128-A942-F820862A9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0"/>
            <a:ext cx="7452360" cy="1447800"/>
          </a:xfrm>
        </p:spPr>
        <p:txBody>
          <a:bodyPr/>
          <a:lstStyle/>
          <a:p>
            <a:r>
              <a:rPr lang="en-US" sz="2800" dirty="0">
                <a:cs typeface="Arial" panose="020B0604020202020204" pitchFamily="34" charset="0"/>
              </a:rPr>
              <a:t>        Malignant Pleural Mesothelioma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/>
              <a:t>STAGING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1E7344-D583-48A2-ADBD-56CECD94A8E5}"/>
              </a:ext>
            </a:extLst>
          </p:cNvPr>
          <p:cNvSpPr txBox="1"/>
          <p:nvPr/>
        </p:nvSpPr>
        <p:spPr>
          <a:xfrm>
            <a:off x="762000" y="2465338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MPM can metastasizes to mediastinal lymph nodes. </a:t>
            </a:r>
          </a:p>
          <a:p>
            <a:endParaRPr lang="en-US" sz="1600" dirty="0"/>
          </a:p>
          <a:p>
            <a:r>
              <a:rPr lang="en-US" sz="1600" dirty="0"/>
              <a:t>For patients being considered for surgical cytoreduction, a mediastinoscopy </a:t>
            </a:r>
          </a:p>
          <a:p>
            <a:endParaRPr lang="en-US" sz="1600" dirty="0"/>
          </a:p>
          <a:p>
            <a:r>
              <a:rPr lang="en-US" sz="1600" dirty="0"/>
              <a:t>and/or EBUS/EUS may be considered if nodes are visible on imaging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BB5600-93CF-4084-AE30-B2C9B818A18A}"/>
              </a:ext>
            </a:extLst>
          </p:cNvPr>
          <p:cNvSpPr txBox="1"/>
          <p:nvPr/>
        </p:nvSpPr>
        <p:spPr>
          <a:xfrm>
            <a:off x="5638800" y="5791200"/>
            <a:ext cx="2319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Ann </a:t>
            </a:r>
            <a:r>
              <a:rPr lang="en-US" sz="1000" dirty="0" err="1"/>
              <a:t>Thorac</a:t>
            </a:r>
            <a:r>
              <a:rPr lang="en-US" sz="1000" dirty="0"/>
              <a:t> </a:t>
            </a:r>
            <a:r>
              <a:rPr lang="en-US" sz="1000" dirty="0" err="1"/>
              <a:t>Surg</a:t>
            </a:r>
            <a:r>
              <a:rPr lang="en-US" sz="1000" dirty="0"/>
              <a:t> 88:862-868, 2009</a:t>
            </a:r>
          </a:p>
          <a:p>
            <a:r>
              <a:rPr lang="en-US" sz="1000" dirty="0"/>
              <a:t>Ann </a:t>
            </a:r>
            <a:r>
              <a:rPr lang="en-US" sz="1000" dirty="0" err="1"/>
              <a:t>Thorac</a:t>
            </a:r>
            <a:r>
              <a:rPr lang="en-US" sz="1000" dirty="0"/>
              <a:t> </a:t>
            </a:r>
            <a:r>
              <a:rPr lang="en-US" sz="1000" dirty="0" err="1"/>
              <a:t>Surg</a:t>
            </a:r>
            <a:r>
              <a:rPr lang="en-US" sz="1000" dirty="0"/>
              <a:t> 80:1988-1992, 2005</a:t>
            </a:r>
          </a:p>
          <a:p>
            <a:r>
              <a:rPr lang="en-US" sz="1000" dirty="0"/>
              <a:t>J </a:t>
            </a:r>
            <a:r>
              <a:rPr lang="en-US" sz="1000" dirty="0" err="1"/>
              <a:t>Clin</a:t>
            </a:r>
            <a:r>
              <a:rPr lang="en-US" sz="1000" dirty="0"/>
              <a:t> Oncol. 2018 Jan 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77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ED2C0-F79F-4165-9DB1-FACCBD2C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0"/>
            <a:ext cx="7452360" cy="1447800"/>
          </a:xfrm>
        </p:spPr>
        <p:txBody>
          <a:bodyPr/>
          <a:lstStyle/>
          <a:p>
            <a:r>
              <a:rPr lang="en-US" dirty="0"/>
              <a:t>      </a:t>
            </a:r>
            <a:r>
              <a:rPr lang="en-US" sz="2800" dirty="0">
                <a:cs typeface="Arial" panose="020B0604020202020204" pitchFamily="34" charset="0"/>
              </a:rPr>
              <a:t>Malignant Pleural Mesothelioma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/>
              <a:t>CHEMOTHERAPY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32296-36AB-41B2-A7EE-98E43C7B83FB}"/>
              </a:ext>
            </a:extLst>
          </p:cNvPr>
          <p:cNvSpPr txBox="1"/>
          <p:nvPr/>
        </p:nvSpPr>
        <p:spPr>
          <a:xfrm>
            <a:off x="609600" y="2209800"/>
            <a:ext cx="84581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Chemotherapy improves survival and QoL in treated patients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Selected patients with a poor performance status may be offered a single-agent Chemotherapy, or palliative care alone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patients who are not candidates for surgery, the ﬁrst-line treatment could be chemotherapy with </a:t>
            </a:r>
            <a:r>
              <a:rPr lang="en-US" dirty="0" err="1"/>
              <a:t>pemetrexed</a:t>
            </a:r>
            <a:r>
              <a:rPr lang="en-US" dirty="0"/>
              <a:t> and platinum + VGEF inhibitor with bevacizumab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538C15-5E8C-4009-9119-DADDFDD3211C}"/>
              </a:ext>
            </a:extLst>
          </p:cNvPr>
          <p:cNvSpPr txBox="1"/>
          <p:nvPr/>
        </p:nvSpPr>
        <p:spPr>
          <a:xfrm>
            <a:off x="5943600" y="6019800"/>
            <a:ext cx="211628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J </a:t>
            </a:r>
            <a:r>
              <a:rPr lang="en-US" sz="1000" dirty="0" err="1"/>
              <a:t>Clin</a:t>
            </a:r>
            <a:r>
              <a:rPr lang="en-US" sz="1000" dirty="0"/>
              <a:t> Oncol. 2018 Jan 18</a:t>
            </a:r>
          </a:p>
          <a:p>
            <a:r>
              <a:rPr lang="it-IT" sz="1000" dirty="0"/>
              <a:t>J Clin Oncol 21: 2636-2644, 2003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857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D3DB0-F450-4E0B-AFC3-E88CEF5B2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3252"/>
            <a:ext cx="6172200" cy="1447800"/>
          </a:xfrm>
        </p:spPr>
        <p:txBody>
          <a:bodyPr/>
          <a:lstStyle/>
          <a:p>
            <a:r>
              <a:rPr lang="en-US" sz="2800" dirty="0">
                <a:cs typeface="Arial" panose="020B0604020202020204" pitchFamily="34" charset="0"/>
              </a:rPr>
              <a:t>Malignant Pleural Mesothelioma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/>
              <a:t>SURGERY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D1BDBE-6581-462B-9DF6-28B8372A5DAB}"/>
              </a:ext>
            </a:extLst>
          </p:cNvPr>
          <p:cNvSpPr txBox="1"/>
          <p:nvPr/>
        </p:nvSpPr>
        <p:spPr>
          <a:xfrm>
            <a:off x="609600" y="2057400"/>
            <a:ext cx="86010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Used for early stage disease and in patients with good functional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 early stage disease maximal surgical </a:t>
            </a:r>
            <a:r>
              <a:rPr lang="en-US" sz="1600" dirty="0" err="1"/>
              <a:t>cytoreduction</a:t>
            </a:r>
            <a:r>
              <a:rPr lang="en-US" sz="1600" dirty="0"/>
              <a:t> may be considered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RCTs comparing surgery for early stage MPM to chemotherapy are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Following surgical resection,</a:t>
            </a:r>
            <a:r>
              <a:rPr lang="en-US" sz="1600" dirty="0"/>
              <a:t> adjuvant chemotherapy and/or radiation</a:t>
            </a:r>
          </a:p>
          <a:p>
            <a:r>
              <a:rPr lang="en-US" sz="1600" dirty="0"/>
              <a:t> therapy is usually offered to decrease the likelihood of local recurrence. Some patients are offered neoadjuvant chemotherapy.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Maximal surgical cytoreduction involves either </a:t>
            </a:r>
            <a:r>
              <a:rPr lang="en-US" sz="1600" dirty="0" err="1"/>
              <a:t>extrapleural</a:t>
            </a:r>
            <a:r>
              <a:rPr lang="en-US" sz="1600" dirty="0"/>
              <a:t> pneumonectomy</a:t>
            </a:r>
          </a:p>
          <a:p>
            <a:r>
              <a:rPr lang="en-US" sz="1600" dirty="0"/>
              <a:t> or lung-sparing options (</a:t>
            </a:r>
            <a:r>
              <a:rPr lang="en-US" sz="1600" dirty="0" err="1"/>
              <a:t>pleurectomy</a:t>
            </a:r>
            <a:r>
              <a:rPr lang="en-US" sz="1600" dirty="0"/>
              <a:t>/decortication)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E1EA17-0987-4A1F-B90D-DC799EC2D666}"/>
              </a:ext>
            </a:extLst>
          </p:cNvPr>
          <p:cNvSpPr txBox="1"/>
          <p:nvPr/>
        </p:nvSpPr>
        <p:spPr>
          <a:xfrm>
            <a:off x="5334000" y="5993136"/>
            <a:ext cx="2656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J </a:t>
            </a:r>
            <a:r>
              <a:rPr lang="en-US" sz="1000" dirty="0" err="1"/>
              <a:t>Clin</a:t>
            </a:r>
            <a:r>
              <a:rPr lang="en-US" sz="1000" dirty="0"/>
              <a:t> Oncol. 2018 Jan 18</a:t>
            </a:r>
          </a:p>
          <a:p>
            <a:r>
              <a:rPr lang="en-US" sz="1000" dirty="0"/>
              <a:t>JThoracCardiovascSurg122: 788-795, 2001</a:t>
            </a:r>
          </a:p>
          <a:p>
            <a:r>
              <a:rPr lang="en-US" sz="1000" dirty="0" err="1"/>
              <a:t>Eur</a:t>
            </a:r>
            <a:r>
              <a:rPr lang="en-US" sz="1000" dirty="0"/>
              <a:t> Respir Rev Oct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02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3DD78-0C51-451C-B55A-D1FA2DC61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0"/>
            <a:ext cx="7223760" cy="1447800"/>
          </a:xfrm>
        </p:spPr>
        <p:txBody>
          <a:bodyPr/>
          <a:lstStyle/>
          <a:p>
            <a:r>
              <a:rPr lang="en-US" dirty="0"/>
              <a:t>           </a:t>
            </a:r>
            <a:r>
              <a:rPr lang="en-US" sz="2800" dirty="0">
                <a:cs typeface="Arial" panose="020B0604020202020204" pitchFamily="34" charset="0"/>
              </a:rPr>
              <a:t>Malignant Pleural Mesothelioma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/>
              <a:t>PLEURAL EFFUSIONS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90873E-10E8-4996-B77D-A68612A20AFE}"/>
              </a:ext>
            </a:extLst>
          </p:cNvPr>
          <p:cNvSpPr txBox="1"/>
          <p:nvPr/>
        </p:nvSpPr>
        <p:spPr>
          <a:xfrm>
            <a:off x="533400" y="1981200"/>
            <a:ext cx="817281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Tunneled pleural catheters(TPCs) may be avoided in patients who are candidates for </a:t>
            </a:r>
          </a:p>
          <a:p>
            <a:endParaRPr lang="en-US" sz="1600" dirty="0"/>
          </a:p>
          <a:p>
            <a:r>
              <a:rPr lang="en-US" sz="1600" dirty="0"/>
              <a:t>maximal surgical cytoreduction, because of the risk of tumor implantation into the </a:t>
            </a:r>
          </a:p>
          <a:p>
            <a:endParaRPr lang="en-US" sz="1600" dirty="0"/>
          </a:p>
          <a:p>
            <a:r>
              <a:rPr lang="en-US" sz="1600" dirty="0"/>
              <a:t>chest wall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TPCs/ pleurodesis/VATS decortication may be offered in symptomatic patients with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effusions with poor functional status where maximal </a:t>
            </a:r>
            <a:r>
              <a:rPr lang="en-US" sz="1600" dirty="0" err="1"/>
              <a:t>cytoreduction</a:t>
            </a:r>
            <a:r>
              <a:rPr lang="en-US" sz="1600" dirty="0"/>
              <a:t> is not feasible</a:t>
            </a:r>
          </a:p>
          <a:p>
            <a:endParaRPr lang="en-US" sz="1600" dirty="0"/>
          </a:p>
          <a:p>
            <a:r>
              <a:rPr lang="en-US" sz="1600" dirty="0"/>
              <a:t>for palliation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105E96-B94C-4FB1-8916-246757689A1E}"/>
              </a:ext>
            </a:extLst>
          </p:cNvPr>
          <p:cNvSpPr txBox="1"/>
          <p:nvPr/>
        </p:nvSpPr>
        <p:spPr>
          <a:xfrm>
            <a:off x="6400800" y="6019800"/>
            <a:ext cx="16433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Chest 146:557-562, 2014</a:t>
            </a:r>
          </a:p>
          <a:p>
            <a:r>
              <a:rPr lang="en-US" sz="1000" dirty="0"/>
              <a:t>J </a:t>
            </a:r>
            <a:r>
              <a:rPr lang="en-US" sz="1000" dirty="0" err="1"/>
              <a:t>Clin</a:t>
            </a:r>
            <a:r>
              <a:rPr lang="en-US" sz="1000" dirty="0"/>
              <a:t> Oncol. 2018 Jan 18</a:t>
            </a:r>
          </a:p>
          <a:p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211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0"/>
            <a:ext cx="6248400" cy="1447800"/>
          </a:xfrm>
        </p:spPr>
        <p:txBody>
          <a:bodyPr/>
          <a:lstStyle/>
          <a:p>
            <a:r>
              <a:rPr lang="en-US" sz="2800" dirty="0">
                <a:cs typeface="Arial" panose="020B0604020202020204" pitchFamily="34" charset="0"/>
              </a:rPr>
              <a:t>Malignant Pleural Mesothelioma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362200"/>
            <a:ext cx="8839200" cy="4876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1600" dirty="0"/>
              <a:t>Malignant pleural mesothelioma (MPM), is a rare cancer originating from the parietal pleura:</a:t>
            </a:r>
          </a:p>
          <a:p>
            <a:pPr marL="1085850" lvl="1" indent="-342900">
              <a:buFont typeface="Wingdings" charset="2"/>
              <a:buChar char="Ø"/>
            </a:pPr>
            <a:r>
              <a:rPr lang="en-US" sz="1600" dirty="0"/>
              <a:t>0.1-0.6 cases/10 millions in China</a:t>
            </a:r>
          </a:p>
          <a:p>
            <a:pPr marL="1085850" lvl="1" indent="-342900">
              <a:buFont typeface="Wingdings" charset="2"/>
              <a:buChar char="Ø"/>
            </a:pPr>
            <a:r>
              <a:rPr lang="en-US" sz="1600" dirty="0"/>
              <a:t>20 cases/million in Germany</a:t>
            </a:r>
          </a:p>
          <a:p>
            <a:pPr marL="1085850" lvl="1" indent="-342900">
              <a:buFont typeface="Wingdings" charset="2"/>
              <a:buChar char="Ø"/>
            </a:pPr>
            <a:r>
              <a:rPr lang="en-US" sz="1600" dirty="0"/>
              <a:t>8 cases/million in Japan</a:t>
            </a:r>
          </a:p>
          <a:p>
            <a:pPr marL="1085850" lvl="1" indent="-342900">
              <a:buFont typeface="Wingdings" charset="2"/>
              <a:buChar char="Ø"/>
            </a:pPr>
            <a:r>
              <a:rPr lang="en-US" sz="1600" dirty="0"/>
              <a:t>10 cases/million in USA</a:t>
            </a:r>
          </a:p>
          <a:p>
            <a:pPr marL="1085850" lvl="1" indent="-342900">
              <a:buFont typeface="Wingdings" charset="2"/>
              <a:buChar char="Ø"/>
            </a:pPr>
            <a:r>
              <a:rPr lang="en-US" sz="1600" dirty="0"/>
              <a:t>Affects elderly patients, F&gt;M</a:t>
            </a:r>
          </a:p>
          <a:p>
            <a:pPr marL="1085850" lvl="1" indent="-342900">
              <a:buFont typeface="Wingdings" charset="2"/>
              <a:buChar char="Ø"/>
            </a:pPr>
            <a:r>
              <a:rPr lang="en-US" sz="1600" dirty="0"/>
              <a:t>Incidence increasing and expected to peak in 2020</a:t>
            </a:r>
          </a:p>
          <a:p>
            <a:pPr marL="457200" indent="-457200">
              <a:buFont typeface="Arial"/>
              <a:buChar char="•"/>
            </a:pPr>
            <a:r>
              <a:rPr lang="en-US" sz="1600" dirty="0"/>
              <a:t>Diagnosed at locally advanced or metastatic stages in most patients. </a:t>
            </a:r>
          </a:p>
          <a:p>
            <a:pPr marL="457200" indent="-457200">
              <a:buFont typeface="Arial"/>
              <a:buChar char="•"/>
            </a:pPr>
            <a:r>
              <a:rPr lang="en-US" sz="1600" b="1" dirty="0"/>
              <a:t>Risk Factors:</a:t>
            </a:r>
          </a:p>
          <a:p>
            <a:pPr marL="1200150" lvl="1" indent="-457200">
              <a:buFont typeface="Wingdings" charset="2"/>
              <a:buChar char="Ø"/>
            </a:pPr>
            <a:r>
              <a:rPr lang="en-US" sz="1600" dirty="0"/>
              <a:t>Occupational asbestos exposure</a:t>
            </a:r>
          </a:p>
          <a:p>
            <a:pPr marL="1200150" lvl="1" indent="-457200">
              <a:buFont typeface="Wingdings" charset="2"/>
              <a:buChar char="Ø"/>
            </a:pPr>
            <a:r>
              <a:rPr lang="en-US" sz="1600" dirty="0"/>
              <a:t>Simian virus 40 (SV40), erionite, prior radiation, zeolite, fiberglass, and other chemicals</a:t>
            </a:r>
          </a:p>
          <a:p>
            <a:pPr marL="1200150" lvl="1" indent="-457200">
              <a:buFont typeface="Wingdings" charset="2"/>
              <a:buChar char="Ø"/>
            </a:pPr>
            <a:r>
              <a:rPr lang="en-US" sz="1600" dirty="0"/>
              <a:t>Genetic predisposition (autosomal dominant, genetic susceptibility)</a:t>
            </a:r>
          </a:p>
          <a:p>
            <a:pPr marL="1200150" lvl="1" indent="-457200">
              <a:buFont typeface="Wingdings" charset="2"/>
              <a:buChar char="Ø"/>
            </a:pPr>
            <a:r>
              <a:rPr lang="en-US" sz="1600" dirty="0"/>
              <a:t>Collapsotherapy (induction of pneumothorax to treat tuberculosis)</a:t>
            </a:r>
          </a:p>
          <a:p>
            <a:pPr marL="1200150" lvl="1" indent="-457200">
              <a:buFont typeface="Wingdings" charset="2"/>
              <a:buChar char="Ø"/>
            </a:pPr>
            <a:endParaRPr lang="en-US" sz="1600" dirty="0"/>
          </a:p>
          <a:p>
            <a:pPr marL="1200150" lvl="1" indent="-457200">
              <a:buFont typeface="Wingdings" charset="2"/>
              <a:buChar char="Ø"/>
            </a:pPr>
            <a:endParaRPr lang="en-US" sz="1600" dirty="0"/>
          </a:p>
          <a:p>
            <a:pPr marL="457200" indent="-457200">
              <a:buFont typeface="Arial"/>
              <a:buChar char="•"/>
            </a:pPr>
            <a:endParaRPr lang="en-US" sz="2000" dirty="0"/>
          </a:p>
          <a:p>
            <a:pPr marL="457200" indent="-457200">
              <a:buFont typeface="Arial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715000" y="6096000"/>
            <a:ext cx="25635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Ann </a:t>
            </a:r>
            <a:r>
              <a:rPr lang="en-US" sz="1000" dirty="0" err="1"/>
              <a:t>Cardiothorac</a:t>
            </a:r>
            <a:r>
              <a:rPr lang="en-US" sz="1000" dirty="0"/>
              <a:t> </a:t>
            </a:r>
            <a:r>
              <a:rPr lang="en-US" sz="1000" dirty="0" err="1"/>
              <a:t>Surg</a:t>
            </a:r>
            <a:r>
              <a:rPr lang="en-US" sz="1000" dirty="0"/>
              <a:t> 2012;1(4):491-496</a:t>
            </a:r>
          </a:p>
          <a:p>
            <a:r>
              <a:rPr lang="fr-FR" sz="1000" dirty="0"/>
              <a:t>Lancet. 2001 </a:t>
            </a:r>
            <a:r>
              <a:rPr lang="fr-FR" sz="1000" dirty="0" err="1"/>
              <a:t>Feb</a:t>
            </a:r>
            <a:r>
              <a:rPr lang="fr-FR" sz="1000" dirty="0"/>
              <a:t> 10;357(9254):444-5.</a:t>
            </a:r>
          </a:p>
          <a:p>
            <a:r>
              <a:rPr lang="fr-FR" sz="1000" dirty="0" err="1"/>
              <a:t>Eur</a:t>
            </a:r>
            <a:r>
              <a:rPr lang="fr-FR" sz="1000" dirty="0"/>
              <a:t> </a:t>
            </a:r>
            <a:r>
              <a:rPr lang="fr-FR" sz="1000" dirty="0" err="1"/>
              <a:t>Respir</a:t>
            </a:r>
            <a:r>
              <a:rPr lang="fr-FR" sz="1000" dirty="0"/>
              <a:t> </a:t>
            </a:r>
            <a:r>
              <a:rPr lang="fr-FR" sz="1000" dirty="0" err="1"/>
              <a:t>Rev</a:t>
            </a:r>
            <a:r>
              <a:rPr lang="fr-FR" sz="1000" dirty="0"/>
              <a:t> 2016; 25: 472–486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8211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88502-E909-449F-B4F7-4ADD2FF0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0"/>
            <a:ext cx="7452360" cy="1447800"/>
          </a:xfrm>
        </p:spPr>
        <p:txBody>
          <a:bodyPr/>
          <a:lstStyle/>
          <a:p>
            <a:r>
              <a:rPr lang="en-US" dirty="0"/>
              <a:t>           </a:t>
            </a:r>
            <a:r>
              <a:rPr lang="en-US" sz="2800" dirty="0">
                <a:cs typeface="Arial" panose="020B0604020202020204" pitchFamily="34" charset="0"/>
              </a:rPr>
              <a:t>Malignant Pleural Mesothelioma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/>
              <a:t>RADIATION THERAPY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E37EC9-FF2F-4294-9E86-71CDCEF389BF}"/>
              </a:ext>
            </a:extLst>
          </p:cNvPr>
          <p:cNvSpPr txBox="1"/>
          <p:nvPr/>
        </p:nvSpPr>
        <p:spPr>
          <a:xfrm>
            <a:off x="614978" y="2590800"/>
            <a:ext cx="8224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Radiation therapy can be utilized to palliate symptoms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It may be offered to patients with localized asymptomatic recurrence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Prophylactic irradiation of intervention tracts (TPCs/biopsies etc.) is not usually recommended</a:t>
            </a:r>
          </a:p>
          <a:p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E0B46-99C8-48A6-845D-D9F30960B913}"/>
              </a:ext>
            </a:extLst>
          </p:cNvPr>
          <p:cNvSpPr txBox="1"/>
          <p:nvPr/>
        </p:nvSpPr>
        <p:spPr>
          <a:xfrm>
            <a:off x="5562600" y="6019800"/>
            <a:ext cx="211628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J </a:t>
            </a:r>
            <a:r>
              <a:rPr lang="en-US" sz="1000" dirty="0" err="1"/>
              <a:t>Clin</a:t>
            </a:r>
            <a:r>
              <a:rPr lang="en-US" sz="1000" dirty="0"/>
              <a:t> Oncol. 2018 Jan 18</a:t>
            </a:r>
          </a:p>
          <a:p>
            <a:r>
              <a:rPr lang="en-US" sz="1000" dirty="0"/>
              <a:t>J </a:t>
            </a:r>
            <a:r>
              <a:rPr lang="en-US" sz="1000" dirty="0" err="1"/>
              <a:t>Thorac</a:t>
            </a:r>
            <a:r>
              <a:rPr lang="en-US" sz="1000" dirty="0"/>
              <a:t> Oncol 10:944-950,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88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07B8-D4D5-4BDF-8EF4-08F751A06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0"/>
            <a:ext cx="7416264" cy="1447800"/>
          </a:xfrm>
        </p:spPr>
        <p:txBody>
          <a:bodyPr/>
          <a:lstStyle/>
          <a:p>
            <a:r>
              <a:rPr lang="en-US" dirty="0"/>
              <a:t>               </a:t>
            </a:r>
            <a:r>
              <a:rPr lang="en-US" sz="2800" dirty="0">
                <a:cs typeface="Arial" panose="020B0604020202020204" pitchFamily="34" charset="0"/>
              </a:rPr>
              <a:t>Malignant Pleural Mesothelioma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      </a:t>
            </a:r>
            <a:r>
              <a:rPr lang="en-US" sz="2800" dirty="0"/>
              <a:t>PALLIATIVE CARE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536624-B825-4CC0-B5DE-A77C1273B64C}"/>
              </a:ext>
            </a:extLst>
          </p:cNvPr>
          <p:cNvSpPr txBox="1"/>
          <p:nvPr/>
        </p:nvSpPr>
        <p:spPr>
          <a:xfrm>
            <a:off x="990600" y="1981200"/>
            <a:ext cx="8498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Recommended early on by all major pulmonary societies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Depression should be recognized and treated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 is to maintain a good quality of life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EBA052-2D2E-44C1-BDDC-CF05786CC72A}"/>
              </a:ext>
            </a:extLst>
          </p:cNvPr>
          <p:cNvSpPr txBox="1"/>
          <p:nvPr/>
        </p:nvSpPr>
        <p:spPr>
          <a:xfrm>
            <a:off x="5715000" y="6096000"/>
            <a:ext cx="208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Thorax 2007; 62: </a:t>
            </a:r>
            <a:r>
              <a:rPr lang="en-US" sz="1000" dirty="0" err="1"/>
              <a:t>Suppl</a:t>
            </a:r>
            <a:r>
              <a:rPr lang="en-US" sz="1000" dirty="0"/>
              <a:t> 2, ii1–ii19</a:t>
            </a:r>
          </a:p>
          <a:p>
            <a:r>
              <a:rPr lang="fr-FR" sz="1000" dirty="0"/>
              <a:t> </a:t>
            </a:r>
            <a:r>
              <a:rPr lang="fr-FR" sz="1000" dirty="0" err="1"/>
              <a:t>Eur</a:t>
            </a:r>
            <a:r>
              <a:rPr lang="fr-FR" sz="1000" dirty="0"/>
              <a:t> </a:t>
            </a:r>
            <a:r>
              <a:rPr lang="fr-FR" sz="1000" dirty="0" err="1"/>
              <a:t>Respir</a:t>
            </a:r>
            <a:r>
              <a:rPr lang="fr-FR" sz="1000" dirty="0"/>
              <a:t> J 2010; 35: 479–495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60003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850C6-F597-424B-A95C-2A56D560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0"/>
            <a:ext cx="7528560" cy="1447800"/>
          </a:xfrm>
        </p:spPr>
        <p:txBody>
          <a:bodyPr/>
          <a:lstStyle/>
          <a:p>
            <a:r>
              <a:rPr lang="en-US" sz="2800" dirty="0">
                <a:cs typeface="Arial" panose="020B0604020202020204" pitchFamily="34" charset="0"/>
              </a:rPr>
              <a:t>       Malignant Pleural Mesothelioma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/>
              <a:t>PROGNOSIS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670650-142C-4B55-8271-0025C286455A}"/>
              </a:ext>
            </a:extLst>
          </p:cNvPr>
          <p:cNvSpPr txBox="1"/>
          <p:nvPr/>
        </p:nvSpPr>
        <p:spPr>
          <a:xfrm>
            <a:off x="838200" y="1981200"/>
            <a:ext cx="7847020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Overall survival is 9 to 17 months after diagnosis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Local invasion and respiratory failure are among the causes of death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Sarcomatoid</a:t>
            </a:r>
            <a:r>
              <a:rPr lang="en-US" sz="1600" dirty="0"/>
              <a:t> and biphasic histologic subtypes have worse outcomes compared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     with epithelioid mesothelioma </a:t>
            </a:r>
          </a:p>
          <a:p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Advanced age and poor performance status are other poor predictors of outcome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80263B-5583-4B4F-B243-1E6075BE3DF8}"/>
              </a:ext>
            </a:extLst>
          </p:cNvPr>
          <p:cNvSpPr txBox="1"/>
          <p:nvPr/>
        </p:nvSpPr>
        <p:spPr>
          <a:xfrm>
            <a:off x="6096000" y="6115586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J </a:t>
            </a:r>
            <a:r>
              <a:rPr lang="en-US" sz="1000" dirty="0" err="1"/>
              <a:t>Clin</a:t>
            </a:r>
            <a:r>
              <a:rPr lang="en-US" sz="1000" dirty="0"/>
              <a:t> Oncol. 2009;27:3007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56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4C4C7-1BEE-44F4-9A24-2AE79105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0"/>
            <a:ext cx="7223760" cy="1447800"/>
          </a:xfrm>
        </p:spPr>
        <p:txBody>
          <a:bodyPr/>
          <a:lstStyle/>
          <a:p>
            <a:r>
              <a:rPr lang="en-US" sz="2800" dirty="0">
                <a:cs typeface="Arial" panose="020B0604020202020204" pitchFamily="34" charset="0"/>
              </a:rPr>
              <a:t>          Malignant Pleural Mesothelioma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       Knowledge Assessment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B3D454-EDBF-4DBB-9837-12EB0ABFCF76}"/>
              </a:ext>
            </a:extLst>
          </p:cNvPr>
          <p:cNvSpPr txBox="1"/>
          <p:nvPr/>
        </p:nvSpPr>
        <p:spPr>
          <a:xfrm>
            <a:off x="762000" y="2209800"/>
            <a:ext cx="86871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Question 1: A 68 year old male who worked in the ship building industry for 30 years presents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to your  office with progressive shortness of breath , weight loss and malaise. He is </a:t>
            </a:r>
          </a:p>
          <a:p>
            <a:endParaRPr lang="en-US" sz="1400" dirty="0"/>
          </a:p>
          <a:p>
            <a:r>
              <a:rPr lang="en-US" sz="1400" dirty="0"/>
              <a:t>hemodynamically stable with an O2 saturation of 93% on room air. A CXR shows a </a:t>
            </a:r>
          </a:p>
          <a:p>
            <a:endParaRPr lang="en-US" sz="1400" dirty="0"/>
          </a:p>
          <a:p>
            <a:r>
              <a:rPr lang="en-US" sz="1400" dirty="0"/>
              <a:t>pleural based mass and a moderate size right sided pleural effusion .  Based on the</a:t>
            </a:r>
          </a:p>
          <a:p>
            <a:endParaRPr lang="en-US" sz="1400" dirty="0"/>
          </a:p>
          <a:p>
            <a:r>
              <a:rPr lang="en-US" sz="1400" dirty="0"/>
              <a:t> presentation , MPM is  suspected . What is the next step to establish the diagnosis?</a:t>
            </a:r>
          </a:p>
        </p:txBody>
      </p:sp>
    </p:spTree>
    <p:extLst>
      <p:ext uri="{BB962C8B-B14F-4D97-AF65-F5344CB8AC3E}">
        <p14:creationId xmlns:p14="http://schemas.microsoft.com/office/powerpoint/2010/main" val="2756834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0D341-8D7F-4BD4-9068-29303AE18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13252"/>
            <a:ext cx="6172200" cy="1447800"/>
          </a:xfrm>
        </p:spPr>
        <p:txBody>
          <a:bodyPr/>
          <a:lstStyle/>
          <a:p>
            <a:r>
              <a:rPr lang="en-US" sz="2800" dirty="0">
                <a:cs typeface="Arial" panose="020B0604020202020204" pitchFamily="34" charset="0"/>
              </a:rPr>
              <a:t>Malignant Pleural Mesothelioma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       Knowledge Assessment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EA12C-3CC1-43A2-8278-D5650E00E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5100"/>
            <a:ext cx="7799438" cy="1447800"/>
          </a:xfrm>
        </p:spPr>
        <p:txBody>
          <a:bodyPr/>
          <a:lstStyle/>
          <a:p>
            <a:r>
              <a:rPr lang="en-US" sz="1800" dirty="0"/>
              <a:t>Answer 1 : Ultrasound-guided </a:t>
            </a:r>
            <a:r>
              <a:rPr lang="en-US" sz="1800"/>
              <a:t>thoracentesis can be </a:t>
            </a:r>
            <a:r>
              <a:rPr lang="en-US" sz="1800" dirty="0"/>
              <a:t>the first diagnostic test </a:t>
            </a:r>
            <a:r>
              <a:rPr lang="en-US" sz="1800"/>
              <a:t>and  pleural </a:t>
            </a:r>
            <a:r>
              <a:rPr lang="en-US" sz="1800" dirty="0"/>
              <a:t>ﬂuid should be sent for cytologic examination for initial assessment for possible mesothelioma . The diagnostic yield is low</a:t>
            </a:r>
          </a:p>
          <a:p>
            <a:endParaRPr lang="en-US" sz="1800" dirty="0"/>
          </a:p>
          <a:p>
            <a:r>
              <a:rPr lang="en-US" sz="1800" dirty="0" err="1"/>
              <a:t>Thoracoscopic</a:t>
            </a:r>
            <a:r>
              <a:rPr lang="en-US" sz="1800" dirty="0"/>
              <a:t> pleural biopsy is the gold standard diagnostic test. </a:t>
            </a:r>
          </a:p>
        </p:txBody>
      </p:sp>
    </p:spTree>
    <p:extLst>
      <p:ext uri="{BB962C8B-B14F-4D97-AF65-F5344CB8AC3E}">
        <p14:creationId xmlns:p14="http://schemas.microsoft.com/office/powerpoint/2010/main" val="3538633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DD4A6-7FBA-477B-B1A2-519B7454D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0"/>
            <a:ext cx="7452360" cy="1447800"/>
          </a:xfrm>
        </p:spPr>
        <p:txBody>
          <a:bodyPr/>
          <a:lstStyle/>
          <a:p>
            <a:r>
              <a:rPr lang="en-US" sz="2800" dirty="0">
                <a:cs typeface="Arial" panose="020B0604020202020204" pitchFamily="34" charset="0"/>
              </a:rPr>
              <a:t>        Malignant Pleural Mesothelioma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       Knowledge Assessment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AEA985-D511-4ABA-8DCB-99843ED79C8D}"/>
              </a:ext>
            </a:extLst>
          </p:cNvPr>
          <p:cNvSpPr txBox="1"/>
          <p:nvPr/>
        </p:nvSpPr>
        <p:spPr>
          <a:xfrm>
            <a:off x="762000" y="2362200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Question 2: </a:t>
            </a:r>
          </a:p>
          <a:p>
            <a:endParaRPr lang="en-US" sz="1600" dirty="0"/>
          </a:p>
          <a:p>
            <a:r>
              <a:rPr lang="en-US" sz="1600" dirty="0"/>
              <a:t>A patient with MPM was deemed a candidate for surgical resection. Waiting for his surgery, the pleural fluid </a:t>
            </a:r>
            <a:r>
              <a:rPr lang="en-US" sz="1600" dirty="0" err="1"/>
              <a:t>reaccumated</a:t>
            </a:r>
            <a:r>
              <a:rPr lang="en-US" sz="1600" dirty="0"/>
              <a:t> within a few days and he became dyspneic. </a:t>
            </a:r>
          </a:p>
          <a:p>
            <a:endParaRPr lang="en-US" sz="1600" dirty="0"/>
          </a:p>
          <a:p>
            <a:r>
              <a:rPr lang="en-US" sz="1600" dirty="0"/>
              <a:t>What would be the next stem in the management of the recurrent pleural effusion? 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9456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48143-F14F-438B-A1A3-7C4438960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0"/>
            <a:ext cx="7680960" cy="1447800"/>
          </a:xfrm>
        </p:spPr>
        <p:txBody>
          <a:bodyPr/>
          <a:lstStyle/>
          <a:p>
            <a:r>
              <a:rPr lang="en-US" sz="2800" dirty="0">
                <a:cs typeface="Arial" panose="020B0604020202020204" pitchFamily="34" charset="0"/>
              </a:rPr>
              <a:t>      Malignant Pleural Mesothelioma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         Knowledge Assessment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7695A1-2046-4B7F-9F91-DBBCB4367715}"/>
              </a:ext>
            </a:extLst>
          </p:cNvPr>
          <p:cNvSpPr txBox="1"/>
          <p:nvPr/>
        </p:nvSpPr>
        <p:spPr>
          <a:xfrm>
            <a:off x="457200" y="2362200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 2: </a:t>
            </a:r>
          </a:p>
          <a:p>
            <a:endParaRPr lang="en-US" dirty="0"/>
          </a:p>
          <a:p>
            <a:r>
              <a:rPr lang="en-US" dirty="0"/>
              <a:t>Thoracentesis should be the best next step giving that the patient is symptomatic. </a:t>
            </a:r>
          </a:p>
          <a:p>
            <a:r>
              <a:rPr lang="en-US" dirty="0"/>
              <a:t>TPCs are not usually recommended for patients who are candidates for surgical </a:t>
            </a:r>
            <a:r>
              <a:rPr lang="en-US" dirty="0" err="1"/>
              <a:t>cytoreduction</a:t>
            </a:r>
            <a:r>
              <a:rPr lang="en-US" dirty="0"/>
              <a:t> due to risk of tumor seeding into the chest wall .</a:t>
            </a:r>
          </a:p>
          <a:p>
            <a:endParaRPr lang="en-US" dirty="0"/>
          </a:p>
          <a:p>
            <a:r>
              <a:rPr lang="en-US" dirty="0"/>
              <a:t>TPCs may be useful in patients who are not candidates for surgical resection and for palliation of symptoms.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54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89C8"/>
            </a:gs>
            <a:gs pos="100000">
              <a:srgbClr val="67CC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" y="2590800"/>
            <a:ext cx="914399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This presentation was prepared by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latin typeface="Arial"/>
              </a:rPr>
              <a:t>Authors: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latin typeface="Arial"/>
              </a:rPr>
              <a:t>Ankit Gupta MD, Hartford Healthcare , Norwich Connecticut</a:t>
            </a:r>
          </a:p>
          <a:p>
            <a:pPr algn="ctr">
              <a:defRPr/>
            </a:pPr>
            <a:r>
              <a:rPr lang="en-US" sz="2000" b="1" dirty="0" err="1">
                <a:solidFill>
                  <a:srgbClr val="FFFFFF"/>
                </a:solidFill>
                <a:latin typeface="Arial"/>
              </a:rPr>
              <a:t>Homam</a:t>
            </a:r>
            <a:r>
              <a:rPr lang="en-US" sz="20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"/>
              </a:rPr>
              <a:t>Alkaied</a:t>
            </a:r>
            <a:r>
              <a:rPr lang="en-US" sz="2000" b="1" dirty="0">
                <a:solidFill>
                  <a:srgbClr val="FFFFFF"/>
                </a:solidFill>
                <a:latin typeface="Arial"/>
              </a:rPr>
              <a:t> MD, St. </a:t>
            </a:r>
            <a:r>
              <a:rPr lang="en-US" sz="2000" b="1" dirty="0" err="1">
                <a:solidFill>
                  <a:srgbClr val="FFFFFF"/>
                </a:solidFill>
                <a:latin typeface="Arial"/>
              </a:rPr>
              <a:t>Lukes</a:t>
            </a:r>
            <a:r>
              <a:rPr lang="en-US" sz="2000" b="1" dirty="0">
                <a:solidFill>
                  <a:srgbClr val="FFFFFF"/>
                </a:solidFill>
                <a:latin typeface="Arial"/>
              </a:rPr>
              <a:t>, Duluth Minnesota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latin typeface="Arial"/>
              </a:rPr>
              <a:t>Kassem Harris MD, Westchester Medical Center, Valhalla NY</a:t>
            </a:r>
          </a:p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and reviewed for accuracy and content by members of the </a:t>
            </a:r>
          </a:p>
          <a:p>
            <a:pPr algn="ctr">
              <a:defRPr/>
            </a:pPr>
            <a:r>
              <a:rPr lang="en-US" sz="2000" i="1" dirty="0">
                <a:solidFill>
                  <a:srgbClr val="FFFFFF"/>
                </a:solidFill>
                <a:latin typeface="Arial"/>
              </a:rPr>
              <a:t>WABIP Rare Lung, Pleura and Airway Disorders </a:t>
            </a:r>
            <a:r>
              <a:rPr lang="en-US" sz="2000" dirty="0">
                <a:solidFill>
                  <a:srgbClr val="FFFFFF"/>
                </a:solidFill>
                <a:latin typeface="Arial"/>
              </a:rPr>
              <a:t>section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800600"/>
            <a:ext cx="1828800" cy="17516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15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A1586-A819-4576-BF2B-8A4E2216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880" y="-19878"/>
            <a:ext cx="6968519" cy="1447800"/>
          </a:xfrm>
        </p:spPr>
        <p:txBody>
          <a:bodyPr/>
          <a:lstStyle/>
          <a:p>
            <a:r>
              <a:rPr lang="en-US" dirty="0"/>
              <a:t>     </a:t>
            </a:r>
            <a:r>
              <a:rPr lang="en-US" sz="2800" dirty="0">
                <a:cs typeface="Arial" panose="020B0604020202020204" pitchFamily="34" charset="0"/>
              </a:rPr>
              <a:t>Malignant Pleural Mesothelioma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EPIDEMIOLOGY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C58A09-7AD9-477D-994F-06B1439D8584}"/>
              </a:ext>
            </a:extLst>
          </p:cNvPr>
          <p:cNvSpPr txBox="1"/>
          <p:nvPr/>
        </p:nvSpPr>
        <p:spPr>
          <a:xfrm>
            <a:off x="533400" y="2209800"/>
            <a:ext cx="814517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Mesothelioma is an insidious neoplasm because of its long latency period—up to 40 </a:t>
            </a:r>
          </a:p>
          <a:p>
            <a:r>
              <a:rPr lang="en-US" sz="1600" dirty="0"/>
              <a:t>years in some series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Peak incidence occurs in the 5th and 6th decades of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Majority of asbestos fibers are either amphibole or serpentine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serpentine fibers make up most of the type seen in the US and are </a:t>
            </a:r>
          </a:p>
          <a:p>
            <a:r>
              <a:rPr lang="en-US" sz="1600" dirty="0"/>
              <a:t>less carcinogenic than the amphibole type.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Found in brake linings, ship building, cement, and ceiling and pool tiles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9480A0-EA1A-45B6-B38B-37E256A4AA75}"/>
              </a:ext>
            </a:extLst>
          </p:cNvPr>
          <p:cNvSpPr txBox="1"/>
          <p:nvPr/>
        </p:nvSpPr>
        <p:spPr>
          <a:xfrm>
            <a:off x="5791200" y="6095998"/>
            <a:ext cx="23278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The Ochsner Journal 12:70–79, 2012 </a:t>
            </a:r>
          </a:p>
        </p:txBody>
      </p:sp>
    </p:spTree>
    <p:extLst>
      <p:ext uri="{BB962C8B-B14F-4D97-AF65-F5344CB8AC3E}">
        <p14:creationId xmlns:p14="http://schemas.microsoft.com/office/powerpoint/2010/main" val="795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6172200" cy="1447800"/>
          </a:xfrm>
        </p:spPr>
        <p:txBody>
          <a:bodyPr/>
          <a:lstStyle/>
          <a:p>
            <a:r>
              <a:rPr lang="en-US" sz="2800" dirty="0">
                <a:cs typeface="Arial" panose="020B0604020202020204" pitchFamily="34" charset="0"/>
              </a:rPr>
              <a:t>Malignant Pleural Mesothelioma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PATHOGENESIS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25599"/>
            <a:ext cx="7799438" cy="46482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000" b="1" dirty="0"/>
              <a:t>Clinical manifestations:</a:t>
            </a:r>
          </a:p>
          <a:p>
            <a:pPr marL="1028700" lvl="1">
              <a:buFont typeface="Wingdings" charset="2"/>
              <a:buChar char="Ø"/>
            </a:pPr>
            <a:r>
              <a:rPr lang="en-US" sz="1800" dirty="0"/>
              <a:t>Chest pain, dyspnea, cough, fever, night sweats, and weight loss</a:t>
            </a:r>
          </a:p>
          <a:p>
            <a:pPr marL="1200150" lvl="1" indent="-457200">
              <a:buFont typeface="Wingdings" charset="2"/>
              <a:buChar char="Ø"/>
            </a:pPr>
            <a:endParaRPr lang="en-US" sz="1600" dirty="0"/>
          </a:p>
          <a:p>
            <a:pPr marL="457200" indent="-457200">
              <a:buFont typeface="Arial"/>
              <a:buChar char="•"/>
            </a:pPr>
            <a:r>
              <a:rPr lang="en-US" sz="2000" b="1" dirty="0"/>
              <a:t>Pathogenesis:</a:t>
            </a:r>
          </a:p>
          <a:p>
            <a:pPr marL="1085850" lvl="1" indent="-342900">
              <a:buFont typeface="+mj-lt"/>
              <a:buAutoNum type="arabicPeriod"/>
            </a:pPr>
            <a:r>
              <a:rPr lang="en-US" sz="1800" dirty="0"/>
              <a:t>Asbestos is inhaled into the lungs</a:t>
            </a:r>
          </a:p>
          <a:p>
            <a:pPr marL="1085850" lvl="1" indent="-342900">
              <a:buFont typeface="+mj-lt"/>
              <a:buAutoNum type="arabicPeriod"/>
            </a:pPr>
            <a:r>
              <a:rPr lang="en-US" sz="1800" dirty="0"/>
              <a:t>Forms </a:t>
            </a:r>
            <a:r>
              <a:rPr lang="en-US" sz="1800" dirty="0" err="1"/>
              <a:t>oxided</a:t>
            </a:r>
            <a:r>
              <a:rPr lang="en-US" sz="1800" dirty="0"/>
              <a:t> iron bodies, doesn’t  get swallowed by the macrophages, causing a reactive hyperplasia of multinucleated </a:t>
            </a:r>
            <a:r>
              <a:rPr lang="en-US" sz="1800" dirty="0" err="1"/>
              <a:t>marcrophages</a:t>
            </a:r>
            <a:endParaRPr lang="en-US" sz="1800" dirty="0"/>
          </a:p>
          <a:p>
            <a:pPr marL="1085850" lvl="1" indent="-342900">
              <a:buFont typeface="+mj-lt"/>
              <a:buAutoNum type="arabicPeriod"/>
            </a:pPr>
            <a:r>
              <a:rPr lang="en-US" sz="1800" dirty="0"/>
              <a:t>Uncontrolled proliferation resulting in mutation of mesothelial cells and cancerization</a:t>
            </a:r>
          </a:p>
          <a:p>
            <a:pPr marL="1085850" lvl="1" indent="-342900">
              <a:buFont typeface="+mj-lt"/>
              <a:buAutoNum type="arabicPeriod"/>
            </a:pPr>
            <a:r>
              <a:rPr lang="en-US" sz="1800" dirty="0"/>
              <a:t>Natural killer (NK) cells activity is inhibited by asbestos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81700" y="6125289"/>
            <a:ext cx="19882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Ann </a:t>
            </a:r>
            <a:r>
              <a:rPr lang="en-US" sz="1000" dirty="0" err="1"/>
              <a:t>Transl</a:t>
            </a:r>
            <a:r>
              <a:rPr lang="en-US" sz="1000" dirty="0"/>
              <a:t> Med 2015;3(13):182</a:t>
            </a:r>
          </a:p>
        </p:txBody>
      </p:sp>
    </p:spTree>
    <p:extLst>
      <p:ext uri="{BB962C8B-B14F-4D97-AF65-F5344CB8AC3E}">
        <p14:creationId xmlns:p14="http://schemas.microsoft.com/office/powerpoint/2010/main" val="212965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8DFCA-DD64-419F-A06E-4F4CFF377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0"/>
            <a:ext cx="7147560" cy="1447800"/>
          </a:xfrm>
        </p:spPr>
        <p:txBody>
          <a:bodyPr/>
          <a:lstStyle/>
          <a:p>
            <a:r>
              <a:rPr lang="en-US" sz="2800" dirty="0">
                <a:cs typeface="Arial" panose="020B0604020202020204" pitchFamily="34" charset="0"/>
              </a:rPr>
              <a:t>           Malignant Pleural Mesothelioma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/>
              <a:t>CXR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03F1F-2D89-4D87-89E8-C382644D5AB4}"/>
              </a:ext>
            </a:extLst>
          </p:cNvPr>
          <p:cNvSpPr txBox="1"/>
          <p:nvPr/>
        </p:nvSpPr>
        <p:spPr>
          <a:xfrm>
            <a:off x="4660901" y="1582578"/>
            <a:ext cx="3267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Courtesy of </a:t>
            </a:r>
            <a:r>
              <a:rPr lang="en-US" sz="1000" dirty="0" err="1"/>
              <a:t>Dr</a:t>
            </a:r>
            <a:r>
              <a:rPr lang="en-US" sz="1000" dirty="0"/>
              <a:t> Ian </a:t>
            </a:r>
            <a:r>
              <a:rPr lang="en-US" sz="1000" dirty="0" err="1"/>
              <a:t>Bickle</a:t>
            </a:r>
            <a:r>
              <a:rPr lang="en-US" sz="1000" dirty="0"/>
              <a:t>, Radiopaedia.org, </a:t>
            </a:r>
            <a:r>
              <a:rPr lang="en-US" sz="1000" dirty="0" err="1"/>
              <a:t>rID</a:t>
            </a:r>
            <a:r>
              <a:rPr lang="en-US" sz="1000" dirty="0"/>
              <a:t>: 30112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AF6652-8E56-4B21-8271-CB81A1184E4C}"/>
              </a:ext>
            </a:extLst>
          </p:cNvPr>
          <p:cNvSpPr txBox="1"/>
          <p:nvPr/>
        </p:nvSpPr>
        <p:spPr>
          <a:xfrm>
            <a:off x="4648201" y="5221064"/>
            <a:ext cx="3962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Circumferential pleural thickening in the right thoracic cavity, with volume loss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E36D72-7D84-4C11-86BC-F80D72061796}"/>
              </a:ext>
            </a:extLst>
          </p:cNvPr>
          <p:cNvSpPr txBox="1"/>
          <p:nvPr/>
        </p:nvSpPr>
        <p:spPr>
          <a:xfrm>
            <a:off x="38100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Slide">
            <a:extLst>
              <a:ext uri="{FF2B5EF4-FFF2-40B4-BE49-F238E27FC236}">
                <a16:creationId xmlns:a16="http://schemas.microsoft.com/office/drawing/2014/main" id="{CB5CEB1C-1B54-4629-B822-1045C1650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901" y="1879600"/>
            <a:ext cx="3538621" cy="3280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0" y="2209800"/>
            <a:ext cx="3038011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u="sng" dirty="0" err="1"/>
              <a:t>Value</a:t>
            </a:r>
            <a:r>
              <a:rPr lang="el-GR" b="1" u="sng" dirty="0"/>
              <a:t> of </a:t>
            </a:r>
            <a:r>
              <a:rPr lang="en-US" b="1" u="sng" dirty="0" err="1"/>
              <a:t>C</a:t>
            </a:r>
            <a:r>
              <a:rPr lang="el-GR" b="1" u="sng" dirty="0" err="1"/>
              <a:t>hest</a:t>
            </a:r>
            <a:r>
              <a:rPr lang="el-GR" b="1" u="sng" dirty="0"/>
              <a:t> X-</a:t>
            </a:r>
            <a:r>
              <a:rPr lang="en-US" b="1" u="sng" dirty="0" err="1"/>
              <a:t>R</a:t>
            </a:r>
            <a:r>
              <a:rPr lang="el-GR" b="1" u="sng" dirty="0" err="1"/>
              <a:t>ay</a:t>
            </a:r>
            <a:r>
              <a:rPr lang="en-US" b="1" u="sng" dirty="0"/>
              <a:t>: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l-GR" dirty="0"/>
              <a:t>Pleural </a:t>
            </a:r>
            <a:r>
              <a:rPr lang="el-GR" dirty="0" err="1"/>
              <a:t>effusion</a:t>
            </a:r>
            <a:endParaRPr lang="el-GR" dirty="0"/>
          </a:p>
          <a:p>
            <a:pPr marL="285750" indent="-285750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l-GR" dirty="0"/>
              <a:t>Pleural </a:t>
            </a:r>
            <a:r>
              <a:rPr lang="el-GR" dirty="0" err="1"/>
              <a:t>thickenning</a:t>
            </a:r>
            <a:r>
              <a:rPr lang="el-GR" dirty="0"/>
              <a:t>/</a:t>
            </a:r>
            <a:r>
              <a:rPr lang="el-GR" dirty="0" err="1"/>
              <a:t>mass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  <a:defRPr/>
            </a:pPr>
            <a:r>
              <a:rPr lang="el-GR" altLang="en-US" dirty="0"/>
              <a:t>Unable </a:t>
            </a:r>
            <a:r>
              <a:rPr lang="el-GR" altLang="en-US" dirty="0" err="1"/>
              <a:t>to</a:t>
            </a:r>
            <a:r>
              <a:rPr lang="el-GR" altLang="en-US" dirty="0"/>
              <a:t> </a:t>
            </a:r>
            <a:r>
              <a:rPr lang="el-GR" altLang="en-US" dirty="0" err="1"/>
              <a:t>assess</a:t>
            </a:r>
            <a:r>
              <a:rPr lang="el-GR" altLang="en-US" dirty="0"/>
              <a:t> MPM</a:t>
            </a:r>
          </a:p>
          <a:p>
            <a:pPr marL="285750" indent="-285750" eaLnBrk="1" hangingPunct="1">
              <a:lnSpc>
                <a:spcPct val="150000"/>
              </a:lnSpc>
              <a:buFont typeface="Arial" charset="0"/>
              <a:buChar char="•"/>
              <a:defRPr/>
            </a:pP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4503821" y="609600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n-US" sz="1200" dirty="0">
                <a:solidFill>
                  <a:srgbClr val="000000"/>
                </a:solidFill>
              </a:rPr>
              <a:t>Eibel R </a:t>
            </a:r>
            <a:r>
              <a:rPr lang="el-GR" altLang="en-US" sz="1200" dirty="0" err="1">
                <a:solidFill>
                  <a:srgbClr val="000000"/>
                </a:solidFill>
              </a:rPr>
              <a:t>et</a:t>
            </a:r>
            <a:r>
              <a:rPr lang="el-GR" altLang="en-US" sz="1200" dirty="0">
                <a:solidFill>
                  <a:srgbClr val="000000"/>
                </a:solidFill>
              </a:rPr>
              <a:t> </a:t>
            </a:r>
            <a:r>
              <a:rPr lang="el-GR" altLang="en-US" sz="1200" dirty="0" err="1">
                <a:solidFill>
                  <a:srgbClr val="000000"/>
                </a:solidFill>
              </a:rPr>
              <a:t>al</a:t>
            </a:r>
            <a:r>
              <a:rPr lang="el-GR" altLang="en-US" sz="1200" dirty="0">
                <a:solidFill>
                  <a:srgbClr val="000000"/>
                </a:solidFill>
              </a:rPr>
              <a:t>, COPM 2003;15: 131-8</a:t>
            </a:r>
            <a:endParaRPr lang="en-US" altLang="en-US" sz="1200" dirty="0">
              <a:solidFill>
                <a:srgbClr val="000000"/>
              </a:solidFill>
            </a:endParaRPr>
          </a:p>
          <a:p>
            <a:r>
              <a:rPr lang="el-GR" altLang="en-US" sz="1200" dirty="0">
                <a:solidFill>
                  <a:srgbClr val="000000"/>
                </a:solidFill>
              </a:rPr>
              <a:t>Scherpereel A (SPLF), RM 2007;101: 1265-76</a:t>
            </a:r>
          </a:p>
          <a:p>
            <a:endParaRPr lang="el-GR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9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921B-32CB-4558-B790-7C9D6763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39" y="0"/>
            <a:ext cx="7265747" cy="1447800"/>
          </a:xfrm>
        </p:spPr>
        <p:txBody>
          <a:bodyPr/>
          <a:lstStyle/>
          <a:p>
            <a:r>
              <a:rPr lang="en-US" sz="2800" dirty="0">
                <a:cs typeface="Arial" panose="020B0604020202020204" pitchFamily="34" charset="0"/>
              </a:rPr>
              <a:t>           Malignant Pleural Mesothelioma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      </a:t>
            </a:r>
            <a:r>
              <a:rPr lang="en-US" sz="2800" dirty="0"/>
              <a:t>CT Chest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CDAEF-368C-475D-819E-053803F9E8CE}"/>
              </a:ext>
            </a:extLst>
          </p:cNvPr>
          <p:cNvSpPr txBox="1"/>
          <p:nvPr/>
        </p:nvSpPr>
        <p:spPr>
          <a:xfrm>
            <a:off x="4800600" y="4621996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Circumferential nodular right pleural thickening involving the fissures and associated with volume loss </a:t>
            </a:r>
          </a:p>
          <a:p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D35389-D53A-4561-AC52-BA70E6F29D1A}"/>
              </a:ext>
            </a:extLst>
          </p:cNvPr>
          <p:cNvSpPr txBox="1"/>
          <p:nvPr/>
        </p:nvSpPr>
        <p:spPr>
          <a:xfrm>
            <a:off x="4800600" y="2047647"/>
            <a:ext cx="40767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Courtesy of </a:t>
            </a:r>
            <a:r>
              <a:rPr lang="en-US" sz="1100" dirty="0" err="1"/>
              <a:t>Dr</a:t>
            </a:r>
            <a:r>
              <a:rPr lang="en-US" sz="1100" dirty="0"/>
              <a:t> Ahmed </a:t>
            </a:r>
            <a:r>
              <a:rPr lang="en-US" sz="1100" dirty="0" err="1"/>
              <a:t>Abdrabou</a:t>
            </a:r>
            <a:r>
              <a:rPr lang="en-US" sz="1100" dirty="0"/>
              <a:t>, Radiopaedia.org, </a:t>
            </a:r>
            <a:r>
              <a:rPr lang="en-US" sz="1100" dirty="0" err="1"/>
              <a:t>rID</a:t>
            </a:r>
            <a:r>
              <a:rPr lang="en-US" sz="1100" dirty="0"/>
              <a:t>: 22607</a:t>
            </a:r>
          </a:p>
        </p:txBody>
      </p:sp>
      <p:pic>
        <p:nvPicPr>
          <p:cNvPr id="6" name="Slide">
            <a:extLst>
              <a:ext uri="{FF2B5EF4-FFF2-40B4-BE49-F238E27FC236}">
                <a16:creationId xmlns:a16="http://schemas.microsoft.com/office/drawing/2014/main" id="{D10C9151-9EFE-403E-B3FF-45FCD07555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85" t="18765" r="12676" b="17820"/>
          <a:stretch/>
        </p:blipFill>
        <p:spPr>
          <a:xfrm>
            <a:off x="4953000" y="2438400"/>
            <a:ext cx="3699120" cy="20908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219200" y="2273975"/>
            <a:ext cx="31242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/>
              <a:t>Value of CT scans: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l-GR" dirty="0"/>
              <a:t>Pleural </a:t>
            </a:r>
            <a:r>
              <a:rPr lang="el-GR" dirty="0" err="1"/>
              <a:t>thickenning</a:t>
            </a:r>
            <a:r>
              <a:rPr lang="el-GR" dirty="0"/>
              <a:t>, </a:t>
            </a:r>
            <a:r>
              <a:rPr lang="el-GR" dirty="0" err="1"/>
              <a:t>tumors</a:t>
            </a:r>
            <a:r>
              <a:rPr lang="el-GR" dirty="0"/>
              <a:t>, </a:t>
            </a:r>
            <a:r>
              <a:rPr lang="el-GR" dirty="0" err="1"/>
              <a:t>effusion</a:t>
            </a:r>
            <a:r>
              <a:rPr lang="el-GR" dirty="0"/>
              <a:t>, </a:t>
            </a:r>
            <a:r>
              <a:rPr lang="el-GR" dirty="0" err="1"/>
              <a:t>plaques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l-GR" altLang="en-US" dirty="0"/>
              <a:t>Assessement of MPM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l-GR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03821" y="609600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n-US" sz="1200" dirty="0">
                <a:solidFill>
                  <a:srgbClr val="000000"/>
                </a:solidFill>
              </a:rPr>
              <a:t>Eibel R </a:t>
            </a:r>
            <a:r>
              <a:rPr lang="el-GR" altLang="en-US" sz="1200" dirty="0" err="1">
                <a:solidFill>
                  <a:srgbClr val="000000"/>
                </a:solidFill>
              </a:rPr>
              <a:t>et</a:t>
            </a:r>
            <a:r>
              <a:rPr lang="el-GR" altLang="en-US" sz="1200" dirty="0">
                <a:solidFill>
                  <a:srgbClr val="000000"/>
                </a:solidFill>
              </a:rPr>
              <a:t> </a:t>
            </a:r>
            <a:r>
              <a:rPr lang="el-GR" altLang="en-US" sz="1200" dirty="0" err="1">
                <a:solidFill>
                  <a:srgbClr val="000000"/>
                </a:solidFill>
              </a:rPr>
              <a:t>al</a:t>
            </a:r>
            <a:r>
              <a:rPr lang="el-GR" altLang="en-US" sz="1200" dirty="0">
                <a:solidFill>
                  <a:srgbClr val="000000"/>
                </a:solidFill>
              </a:rPr>
              <a:t>, COPM 2003;15: 131-8</a:t>
            </a:r>
            <a:endParaRPr lang="en-US" altLang="en-US" sz="1200" dirty="0">
              <a:solidFill>
                <a:srgbClr val="000000"/>
              </a:solidFill>
            </a:endParaRPr>
          </a:p>
          <a:p>
            <a:r>
              <a:rPr lang="el-GR" altLang="en-US" sz="1200" dirty="0">
                <a:solidFill>
                  <a:srgbClr val="000000"/>
                </a:solidFill>
              </a:rPr>
              <a:t>Scherpereel A (SPLF), RM 2007;101: 1265-76</a:t>
            </a:r>
          </a:p>
          <a:p>
            <a:endParaRPr lang="el-GR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2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819"/>
            <a:ext cx="6172200" cy="1447800"/>
          </a:xfrm>
        </p:spPr>
        <p:txBody>
          <a:bodyPr/>
          <a:lstStyle/>
          <a:p>
            <a:r>
              <a:rPr lang="en-US" sz="2800" dirty="0">
                <a:cs typeface="Arial" panose="020B0604020202020204" pitchFamily="34" charset="0"/>
              </a:rPr>
              <a:t>Malignant Pleural Mesothelioma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/>
              <a:t>Pathology of MPM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000" b="1" dirty="0"/>
              <a:t>Malignant Pleural Mesothelioma: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1800" dirty="0"/>
              <a:t>Epithelial: 50-70%, good prognosis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1800" dirty="0"/>
              <a:t>Sarcomatoid:7-20%, poor prognosis, 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1800" dirty="0"/>
              <a:t>Biphasic:  20-35%, intermediate prognosis,</a:t>
            </a:r>
          </a:p>
          <a:p>
            <a:pPr>
              <a:lnSpc>
                <a:spcPct val="110000"/>
              </a:lnSpc>
            </a:pPr>
            <a:endParaRPr lang="en-US" sz="2000" b="1" dirty="0"/>
          </a:p>
          <a:p>
            <a:pPr>
              <a:lnSpc>
                <a:spcPct val="110000"/>
              </a:lnSpc>
            </a:pPr>
            <a:r>
              <a:rPr lang="en-US" sz="2000" b="1" dirty="0"/>
              <a:t>Benign mesothelioma: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1800" dirty="0"/>
              <a:t>Benign multicystic mesothelioma: large grape-like cystic clusters, usually peritoneal, risk factors: Female and history of endometriosis.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1800" dirty="0"/>
              <a:t>Well-differential papillary mesothelioma: usually asymptomatic and peritoneal. Mostly cured by surgery. </a:t>
            </a:r>
          </a:p>
          <a:p>
            <a:pPr marL="457200" indent="-457200">
              <a:buFont typeface="Arial"/>
              <a:buChar char="•"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4EEE7E-25E9-4184-A219-7E10FFE734D9}"/>
              </a:ext>
            </a:extLst>
          </p:cNvPr>
          <p:cNvSpPr txBox="1"/>
          <p:nvPr/>
        </p:nvSpPr>
        <p:spPr>
          <a:xfrm>
            <a:off x="5181600" y="6048345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Chest 2009 Volume 136, Issue 3, Pages 888–896</a:t>
            </a:r>
          </a:p>
          <a:p>
            <a:r>
              <a:rPr lang="en-US" sz="1000" dirty="0"/>
              <a:t>Environ Health </a:t>
            </a:r>
            <a:r>
              <a:rPr lang="en-US" sz="1000" dirty="0" err="1"/>
              <a:t>Prev</a:t>
            </a:r>
            <a:r>
              <a:rPr lang="en-US" sz="1000" dirty="0"/>
              <a:t> Med 2008 Mar; 13(2): 60–64</a:t>
            </a:r>
          </a:p>
        </p:txBody>
      </p:sp>
    </p:spTree>
    <p:extLst>
      <p:ext uri="{BB962C8B-B14F-4D97-AF65-F5344CB8AC3E}">
        <p14:creationId xmlns:p14="http://schemas.microsoft.com/office/powerpoint/2010/main" val="408650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C842E-675D-42C7-B70A-17BA1DF9B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0"/>
            <a:ext cx="7376160" cy="1447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          </a:t>
            </a:r>
            <a:r>
              <a:rPr lang="en-US" sz="2800" dirty="0">
                <a:cs typeface="Arial" panose="020B0604020202020204" pitchFamily="34" charset="0"/>
              </a:rPr>
              <a:t>Malignant Pleural Mesothelioma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     </a:t>
            </a:r>
            <a:r>
              <a:rPr lang="en-US" sz="2800" dirty="0"/>
              <a:t>Pathology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B7A999-1EF2-422C-8436-755D06339239}"/>
              </a:ext>
            </a:extLst>
          </p:cNvPr>
          <p:cNvSpPr txBox="1"/>
          <p:nvPr/>
        </p:nvSpPr>
        <p:spPr>
          <a:xfrm>
            <a:off x="4876800" y="6096000"/>
            <a:ext cx="3302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Courtesy of </a:t>
            </a:r>
            <a:r>
              <a:rPr lang="en-US" sz="1000" dirty="0" err="1"/>
              <a:t>Dr</a:t>
            </a:r>
            <a:r>
              <a:rPr lang="en-US" sz="1000" dirty="0"/>
              <a:t> Yale Rosen, Radiopaedia.org, </a:t>
            </a:r>
            <a:r>
              <a:rPr lang="en-US" sz="1000" dirty="0" err="1"/>
              <a:t>rID</a:t>
            </a:r>
            <a:r>
              <a:rPr lang="en-US" sz="1000" dirty="0"/>
              <a:t>: 8699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2050A8-FB01-42FD-89C1-A22850E6E338}"/>
              </a:ext>
            </a:extLst>
          </p:cNvPr>
          <p:cNvSpPr txBox="1"/>
          <p:nvPr/>
        </p:nvSpPr>
        <p:spPr>
          <a:xfrm>
            <a:off x="2971800" y="5345668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Mesothelioma encasing the lung </a:t>
            </a:r>
          </a:p>
        </p:txBody>
      </p:sp>
      <p:pic>
        <p:nvPicPr>
          <p:cNvPr id="6" name="Slide">
            <a:extLst>
              <a:ext uri="{FF2B5EF4-FFF2-40B4-BE49-F238E27FC236}">
                <a16:creationId xmlns:a16="http://schemas.microsoft.com/office/drawing/2014/main" id="{16894C3D-DF66-4FCA-A64E-39AD19B13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15440"/>
            <a:ext cx="6004560" cy="3718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56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6172200" cy="1447800"/>
          </a:xfrm>
        </p:spPr>
        <p:txBody>
          <a:bodyPr/>
          <a:lstStyle/>
          <a:p>
            <a:r>
              <a:rPr lang="en-US" sz="2800" dirty="0">
                <a:cs typeface="Arial" panose="020B0604020202020204" pitchFamily="34" charset="0"/>
              </a:rPr>
              <a:t>Malignant Pleural Mesothelioma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/>
              <a:t>Diagnostic Methods</a:t>
            </a:r>
          </a:p>
        </p:txBody>
      </p:sp>
      <p:sp>
        <p:nvSpPr>
          <p:cNvPr id="4" name="Rectangle 3"/>
          <p:cNvSpPr/>
          <p:nvPr/>
        </p:nvSpPr>
        <p:spPr>
          <a:xfrm>
            <a:off x="5948570" y="6001218"/>
            <a:ext cx="21323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000" dirty="0"/>
              <a:t>Cancer. 1993 Jul 15;72(2):389-93</a:t>
            </a:r>
            <a:r>
              <a:rPr lang="ro-RO" sz="1200" u="sng" dirty="0"/>
              <a:t>.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D21C7D-AFBF-0E4B-9129-5B78D63D7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570" y="2118504"/>
            <a:ext cx="2590800" cy="2528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9B05CD-A695-B246-B0FD-5E3F261CD16C}"/>
              </a:ext>
            </a:extLst>
          </p:cNvPr>
          <p:cNvSpPr txBox="1"/>
          <p:nvPr/>
        </p:nvSpPr>
        <p:spPr>
          <a:xfrm>
            <a:off x="5867400" y="4781894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Forceps biopsy of the parietal pleura during medical thoracoscopy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5640" y="2389809"/>
            <a:ext cx="5257800" cy="2590800"/>
          </a:xfrm>
          <a:prstGeom prst="rect">
            <a:avLst/>
          </a:prstGeom>
        </p:spPr>
        <p:txBody>
          <a:bodyPr anchor="ctr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1800" kern="0" dirty="0"/>
              <a:t>Pleural fluid cytology: 26% diagnostic yield</a:t>
            </a:r>
          </a:p>
          <a:p>
            <a:endParaRPr lang="en-US" sz="1800" kern="0" dirty="0"/>
          </a:p>
          <a:p>
            <a:pPr marL="457200" indent="-457200">
              <a:buFont typeface="Arial"/>
              <a:buChar char="•"/>
            </a:pPr>
            <a:r>
              <a:rPr lang="en-US" sz="1800" kern="0" dirty="0"/>
              <a:t>Close pleural biopsy: 21% diagnostic yield</a:t>
            </a:r>
          </a:p>
          <a:p>
            <a:endParaRPr lang="en-US" sz="1800" kern="0" dirty="0"/>
          </a:p>
          <a:p>
            <a:pPr marL="457200" indent="-457200">
              <a:buFont typeface="Arial"/>
              <a:buChar char="•"/>
            </a:pPr>
            <a:r>
              <a:rPr lang="en-US" sz="1800" kern="0" dirty="0"/>
              <a:t>Pleural fluid cytology + Close pleural biopsy: 39% diagnostic yield</a:t>
            </a:r>
          </a:p>
          <a:p>
            <a:endParaRPr lang="en-US" sz="1800" kern="0" dirty="0"/>
          </a:p>
          <a:p>
            <a:pPr marL="457200" indent="-457200">
              <a:buFont typeface="Arial"/>
              <a:buChar char="•"/>
            </a:pPr>
            <a:r>
              <a:rPr lang="en-US" sz="1800" kern="0" dirty="0"/>
              <a:t>Medical thoracoscopy: 98% diagnostic yield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2824168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templatev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2073A8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2073A8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WABIP PowerPoint Template - v3b</Template>
  <TotalTime>1619</TotalTime>
  <Words>1718</Words>
  <Application>Microsoft Macintosh PowerPoint</Application>
  <PresentationFormat>On-screen Show (4:3)</PresentationFormat>
  <Paragraphs>268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Wingdings</vt:lpstr>
      <vt:lpstr>powerpoint_templatev3</vt:lpstr>
      <vt:lpstr>PowerPoint Presentation</vt:lpstr>
      <vt:lpstr>Malignant Pleural Mesothelioma Introduction</vt:lpstr>
      <vt:lpstr>     Malignant Pleural Mesothelioma EPIDEMIOLOGY</vt:lpstr>
      <vt:lpstr>Malignant Pleural Mesothelioma PATHOGENESIS</vt:lpstr>
      <vt:lpstr>           Malignant Pleural Mesothelioma  CXR</vt:lpstr>
      <vt:lpstr>           Malignant Pleural Mesothelioma       CT Chest</vt:lpstr>
      <vt:lpstr>Malignant Pleural Mesothelioma Pathology of MPM</vt:lpstr>
      <vt:lpstr>           Malignant Pleural Mesothelioma      Pathology</vt:lpstr>
      <vt:lpstr>Malignant Pleural Mesothelioma Diagnostic Methods</vt:lpstr>
      <vt:lpstr>            Malignant Pleural Mesothelioma            Diagnostic Methods</vt:lpstr>
      <vt:lpstr>            Malignant Pleural Mesothelioma            Diagnostic Methods</vt:lpstr>
      <vt:lpstr>Malignant Pleural Mesothelioma IMMUNO-HISTOCHEMISTRY</vt:lpstr>
      <vt:lpstr>Malignant Pleural Mesothelioma Staging</vt:lpstr>
      <vt:lpstr>Malignant pleural mesothelioma TNM staging AJCC 2017</vt:lpstr>
      <vt:lpstr>            Malignant Pleural Mesothelioma STAGING</vt:lpstr>
      <vt:lpstr>        Malignant Pleural Mesothelioma  STAGING</vt:lpstr>
      <vt:lpstr>      Malignant Pleural Mesothelioma CHEMOTHERAPY</vt:lpstr>
      <vt:lpstr>Malignant Pleural Mesothelioma SURGERY</vt:lpstr>
      <vt:lpstr>           Malignant Pleural Mesothelioma PLEURAL EFFUSIONS</vt:lpstr>
      <vt:lpstr>           Malignant Pleural Mesothelioma RADIATION THERAPY</vt:lpstr>
      <vt:lpstr>               Malignant Pleural Mesothelioma       PALLIATIVE CARE</vt:lpstr>
      <vt:lpstr>       Malignant Pleural Mesothelioma PROGNOSIS</vt:lpstr>
      <vt:lpstr>          Malignant Pleural Mesothelioma        Knowledge Assessment</vt:lpstr>
      <vt:lpstr>Malignant Pleural Mesothelioma        Knowledge Assessment</vt:lpstr>
      <vt:lpstr>        Malignant Pleural Mesothelioma        Knowledge Assessment</vt:lpstr>
      <vt:lpstr>      Malignant Pleural Mesothelioma          Knowledge Assessment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</dc:creator>
  <cp:lastModifiedBy/>
  <cp:revision>176</cp:revision>
  <dcterms:created xsi:type="dcterms:W3CDTF">2014-03-21T23:33:58Z</dcterms:created>
  <dcterms:modified xsi:type="dcterms:W3CDTF">2018-04-16T02:01:22Z</dcterms:modified>
</cp:coreProperties>
</file>